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256" r:id="rId2"/>
    <p:sldId id="342" r:id="rId3"/>
    <p:sldId id="271" r:id="rId4"/>
    <p:sldId id="272" r:id="rId5"/>
    <p:sldId id="323" r:id="rId6"/>
    <p:sldId id="324" r:id="rId7"/>
    <p:sldId id="273" r:id="rId8"/>
    <p:sldId id="343" r:id="rId9"/>
    <p:sldId id="344" r:id="rId10"/>
    <p:sldId id="345" r:id="rId11"/>
    <p:sldId id="346" r:id="rId12"/>
    <p:sldId id="347" r:id="rId13"/>
    <p:sldId id="348" r:id="rId14"/>
    <p:sldId id="351" r:id="rId15"/>
    <p:sldId id="325" r:id="rId16"/>
    <p:sldId id="338" r:id="rId17"/>
    <p:sldId id="350" r:id="rId18"/>
    <p:sldId id="279" r:id="rId19"/>
    <p:sldId id="326" r:id="rId20"/>
    <p:sldId id="365" r:id="rId21"/>
    <p:sldId id="335" r:id="rId22"/>
    <p:sldId id="336" r:id="rId23"/>
    <p:sldId id="364" r:id="rId24"/>
    <p:sldId id="327" r:id="rId25"/>
    <p:sldId id="328" r:id="rId26"/>
    <p:sldId id="329" r:id="rId27"/>
    <p:sldId id="330" r:id="rId28"/>
    <p:sldId id="355" r:id="rId29"/>
    <p:sldId id="331" r:id="rId30"/>
    <p:sldId id="332" r:id="rId31"/>
    <p:sldId id="281" r:id="rId32"/>
    <p:sldId id="340" r:id="rId33"/>
    <p:sldId id="366" r:id="rId34"/>
    <p:sldId id="354" r:id="rId35"/>
    <p:sldId id="362" r:id="rId36"/>
    <p:sldId id="367" r:id="rId37"/>
    <p:sldId id="310" r:id="rId38"/>
    <p:sldId id="311" r:id="rId39"/>
    <p:sldId id="363" r:id="rId40"/>
    <p:sldId id="337" r:id="rId41"/>
    <p:sldId id="352" r:id="rId42"/>
    <p:sldId id="353" r:id="rId43"/>
    <p:sldId id="369" r:id="rId44"/>
    <p:sldId id="370" r:id="rId45"/>
    <p:sldId id="368" r:id="rId46"/>
    <p:sldId id="371" r:id="rId47"/>
    <p:sldId id="374" r:id="rId48"/>
    <p:sldId id="378" r:id="rId49"/>
    <p:sldId id="379" r:id="rId50"/>
    <p:sldId id="375" r:id="rId51"/>
    <p:sldId id="372" r:id="rId52"/>
    <p:sldId id="373" r:id="rId53"/>
    <p:sldId id="376" r:id="rId54"/>
    <p:sldId id="377" r:id="rId55"/>
    <p:sldId id="380" r:id="rId56"/>
    <p:sldId id="381" r:id="rId57"/>
    <p:sldId id="382" r:id="rId58"/>
    <p:sldId id="383" r:id="rId59"/>
    <p:sldId id="384" r:id="rId60"/>
    <p:sldId id="385" r:id="rId61"/>
    <p:sldId id="386" r:id="rId62"/>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1884" y="-3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82913"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446" tIns="46223" rIns="92446" bIns="46223" numCol="1" anchor="t" anchorCtr="0" compatLnSpc="1">
            <a:prstTxWarp prst="textNoShape">
              <a:avLst/>
            </a:prstTxWarp>
          </a:bodyPr>
          <a:lstStyle>
            <a:lvl1pPr defTabSz="923925">
              <a:defRPr sz="1200">
                <a:latin typeface="Arial" charset="0"/>
              </a:defRPr>
            </a:lvl1pPr>
          </a:lstStyle>
          <a:p>
            <a:pPr>
              <a:defRPr/>
            </a:pPr>
            <a:endParaRPr lang="en-US"/>
          </a:p>
        </p:txBody>
      </p:sp>
      <p:sp>
        <p:nvSpPr>
          <p:cNvPr id="4099" name="Rectangle 3"/>
          <p:cNvSpPr>
            <a:spLocks noGrp="1" noChangeArrowheads="1"/>
          </p:cNvSpPr>
          <p:nvPr>
            <p:ph type="dt" idx="1"/>
          </p:nvPr>
        </p:nvSpPr>
        <p:spPr bwMode="auto">
          <a:xfrm>
            <a:off x="3897313" y="0"/>
            <a:ext cx="2982912"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446" tIns="46223" rIns="92446" bIns="46223" numCol="1" anchor="t" anchorCtr="0" compatLnSpc="1">
            <a:prstTxWarp prst="textNoShape">
              <a:avLst/>
            </a:prstTxWarp>
          </a:bodyPr>
          <a:lstStyle>
            <a:lvl1pPr algn="r" defTabSz="923925">
              <a:defRPr sz="1200">
                <a:latin typeface="Arial" charset="0"/>
              </a:defRPr>
            </a:lvl1pPr>
          </a:lstStyle>
          <a:p>
            <a:pPr>
              <a:defRPr/>
            </a:pPr>
            <a:endParaRPr lang="en-US"/>
          </a:p>
        </p:txBody>
      </p:sp>
      <p:sp>
        <p:nvSpPr>
          <p:cNvPr id="27652" name="Rectangle 4"/>
          <p:cNvSpPr>
            <a:spLocks noGrp="1" noRot="1" noChangeAspect="1" noChangeArrowheads="1" noTextEdit="1"/>
          </p:cNvSpPr>
          <p:nvPr>
            <p:ph type="sldImg" idx="2"/>
          </p:nvPr>
        </p:nvSpPr>
        <p:spPr bwMode="auto">
          <a:xfrm>
            <a:off x="1117600" y="696913"/>
            <a:ext cx="4648200" cy="34861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8975" y="4416425"/>
            <a:ext cx="5505450" cy="418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446" tIns="46223" rIns="92446" bIns="4622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02" name="Rectangle 6"/>
          <p:cNvSpPr>
            <a:spLocks noGrp="1" noChangeArrowheads="1"/>
          </p:cNvSpPr>
          <p:nvPr>
            <p:ph type="ftr" sz="quarter" idx="4"/>
          </p:nvPr>
        </p:nvSpPr>
        <p:spPr bwMode="auto">
          <a:xfrm>
            <a:off x="0" y="8829675"/>
            <a:ext cx="2982913"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446" tIns="46223" rIns="92446" bIns="46223" numCol="1" anchor="b" anchorCtr="0" compatLnSpc="1">
            <a:prstTxWarp prst="textNoShape">
              <a:avLst/>
            </a:prstTxWarp>
          </a:bodyPr>
          <a:lstStyle>
            <a:lvl1pPr defTabSz="923925">
              <a:defRPr sz="1200">
                <a:latin typeface="Arial" charset="0"/>
              </a:defRPr>
            </a:lvl1pPr>
          </a:lstStyle>
          <a:p>
            <a:pPr>
              <a:defRPr/>
            </a:pPr>
            <a:endParaRPr lang="en-US"/>
          </a:p>
        </p:txBody>
      </p:sp>
      <p:sp>
        <p:nvSpPr>
          <p:cNvPr id="4103" name="Rectangle 7"/>
          <p:cNvSpPr>
            <a:spLocks noGrp="1" noChangeArrowheads="1"/>
          </p:cNvSpPr>
          <p:nvPr>
            <p:ph type="sldNum" sz="quarter" idx="5"/>
          </p:nvPr>
        </p:nvSpPr>
        <p:spPr bwMode="auto">
          <a:xfrm>
            <a:off x="3897313" y="8829675"/>
            <a:ext cx="2982912"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446" tIns="46223" rIns="92446" bIns="46223" numCol="1" anchor="b" anchorCtr="0" compatLnSpc="1">
            <a:prstTxWarp prst="textNoShape">
              <a:avLst/>
            </a:prstTxWarp>
          </a:bodyPr>
          <a:lstStyle>
            <a:lvl1pPr algn="r" defTabSz="923925">
              <a:defRPr sz="1200">
                <a:latin typeface="Arial" charset="0"/>
              </a:defRPr>
            </a:lvl1pPr>
          </a:lstStyle>
          <a:p>
            <a:pPr>
              <a:defRPr/>
            </a:pPr>
            <a:fld id="{2C5687A2-E861-44FC-8F37-41593847FDDB}" type="slidenum">
              <a:rPr lang="en-US"/>
              <a:pPr>
                <a:defRPr/>
              </a:pPr>
              <a:t>‹#›</a:t>
            </a:fld>
            <a:endParaRPr lang="en-US"/>
          </a:p>
        </p:txBody>
      </p:sp>
    </p:spTree>
    <p:extLst>
      <p:ext uri="{BB962C8B-B14F-4D97-AF65-F5344CB8AC3E}">
        <p14:creationId xmlns:p14="http://schemas.microsoft.com/office/powerpoint/2010/main" val="1616323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7DF11B-9F29-4713-B6D1-6974101B0D32}" type="slidenum">
              <a:rPr lang="en-US"/>
              <a:pPr>
                <a:defRPr/>
              </a:pPr>
              <a:t>‹#›</a:t>
            </a:fld>
            <a:endParaRPr lang="en-US"/>
          </a:p>
        </p:txBody>
      </p:sp>
    </p:spTree>
    <p:extLst>
      <p:ext uri="{BB962C8B-B14F-4D97-AF65-F5344CB8AC3E}">
        <p14:creationId xmlns:p14="http://schemas.microsoft.com/office/powerpoint/2010/main" val="2070910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AABBECB-4677-4164-A24B-6DAB94815468}" type="slidenum">
              <a:rPr lang="en-US"/>
              <a:pPr>
                <a:defRPr/>
              </a:pPr>
              <a:t>‹#›</a:t>
            </a:fld>
            <a:endParaRPr lang="en-US"/>
          </a:p>
        </p:txBody>
      </p:sp>
    </p:spTree>
    <p:extLst>
      <p:ext uri="{BB962C8B-B14F-4D97-AF65-F5344CB8AC3E}">
        <p14:creationId xmlns:p14="http://schemas.microsoft.com/office/powerpoint/2010/main" val="1320665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D11D87E-14EA-4BA3-B0B2-0F31BB643B7A}" type="slidenum">
              <a:rPr lang="en-US"/>
              <a:pPr>
                <a:defRPr/>
              </a:pPr>
              <a:t>‹#›</a:t>
            </a:fld>
            <a:endParaRPr lang="en-US"/>
          </a:p>
        </p:txBody>
      </p:sp>
    </p:spTree>
    <p:extLst>
      <p:ext uri="{BB962C8B-B14F-4D97-AF65-F5344CB8AC3E}">
        <p14:creationId xmlns:p14="http://schemas.microsoft.com/office/powerpoint/2010/main" val="3549844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E20D8B0-D190-4E5A-8433-1980DD4E5F05}" type="slidenum">
              <a:rPr lang="en-US"/>
              <a:pPr>
                <a:defRPr/>
              </a:pPr>
              <a:t>‹#›</a:t>
            </a:fld>
            <a:endParaRPr lang="en-US"/>
          </a:p>
        </p:txBody>
      </p:sp>
    </p:spTree>
    <p:extLst>
      <p:ext uri="{BB962C8B-B14F-4D97-AF65-F5344CB8AC3E}">
        <p14:creationId xmlns:p14="http://schemas.microsoft.com/office/powerpoint/2010/main" val="4003921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96DAD98-473E-4F94-A3A1-6D06E509937E}" type="slidenum">
              <a:rPr lang="en-US"/>
              <a:pPr>
                <a:defRPr/>
              </a:pPr>
              <a:t>‹#›</a:t>
            </a:fld>
            <a:endParaRPr lang="en-US"/>
          </a:p>
        </p:txBody>
      </p:sp>
    </p:spTree>
    <p:extLst>
      <p:ext uri="{BB962C8B-B14F-4D97-AF65-F5344CB8AC3E}">
        <p14:creationId xmlns:p14="http://schemas.microsoft.com/office/powerpoint/2010/main" val="2557204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4D38A04-EF2E-46C4-BFDB-992888575431}" type="slidenum">
              <a:rPr lang="en-US"/>
              <a:pPr>
                <a:defRPr/>
              </a:pPr>
              <a:t>‹#›</a:t>
            </a:fld>
            <a:endParaRPr lang="en-US"/>
          </a:p>
        </p:txBody>
      </p:sp>
    </p:spTree>
    <p:extLst>
      <p:ext uri="{BB962C8B-B14F-4D97-AF65-F5344CB8AC3E}">
        <p14:creationId xmlns:p14="http://schemas.microsoft.com/office/powerpoint/2010/main" val="2138678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C7328033-E7C0-4551-BE41-C0C8F36CF04B}" type="slidenum">
              <a:rPr lang="en-US"/>
              <a:pPr>
                <a:defRPr/>
              </a:pPr>
              <a:t>‹#›</a:t>
            </a:fld>
            <a:endParaRPr lang="en-US"/>
          </a:p>
        </p:txBody>
      </p:sp>
    </p:spTree>
    <p:extLst>
      <p:ext uri="{BB962C8B-B14F-4D97-AF65-F5344CB8AC3E}">
        <p14:creationId xmlns:p14="http://schemas.microsoft.com/office/powerpoint/2010/main" val="1616994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6A67E54-8B15-435C-A9BA-7C44A535C32E}" type="slidenum">
              <a:rPr lang="en-US"/>
              <a:pPr>
                <a:defRPr/>
              </a:pPr>
              <a:t>‹#›</a:t>
            </a:fld>
            <a:endParaRPr lang="en-US"/>
          </a:p>
        </p:txBody>
      </p:sp>
    </p:spTree>
    <p:extLst>
      <p:ext uri="{BB962C8B-B14F-4D97-AF65-F5344CB8AC3E}">
        <p14:creationId xmlns:p14="http://schemas.microsoft.com/office/powerpoint/2010/main" val="557281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87BB82-7F41-41AC-952B-2C0B705BC60D}" type="slidenum">
              <a:rPr lang="en-US"/>
              <a:pPr>
                <a:defRPr/>
              </a:pPr>
              <a:t>‹#›</a:t>
            </a:fld>
            <a:endParaRPr lang="en-US"/>
          </a:p>
        </p:txBody>
      </p:sp>
    </p:spTree>
    <p:extLst>
      <p:ext uri="{BB962C8B-B14F-4D97-AF65-F5344CB8AC3E}">
        <p14:creationId xmlns:p14="http://schemas.microsoft.com/office/powerpoint/2010/main" val="481009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1416C5D-7A8A-4E81-A54F-1A6098059B78}" type="slidenum">
              <a:rPr lang="en-US"/>
              <a:pPr>
                <a:defRPr/>
              </a:pPr>
              <a:t>‹#›</a:t>
            </a:fld>
            <a:endParaRPr lang="en-US"/>
          </a:p>
        </p:txBody>
      </p:sp>
    </p:spTree>
    <p:extLst>
      <p:ext uri="{BB962C8B-B14F-4D97-AF65-F5344CB8AC3E}">
        <p14:creationId xmlns:p14="http://schemas.microsoft.com/office/powerpoint/2010/main" val="485724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58B9477-2AFC-464E-AABB-29A98B1A1EEE}" type="slidenum">
              <a:rPr lang="en-US"/>
              <a:pPr>
                <a:defRPr/>
              </a:pPr>
              <a:t>‹#›</a:t>
            </a:fld>
            <a:endParaRPr lang="en-US"/>
          </a:p>
        </p:txBody>
      </p:sp>
    </p:spTree>
    <p:extLst>
      <p:ext uri="{BB962C8B-B14F-4D97-AF65-F5344CB8AC3E}">
        <p14:creationId xmlns:p14="http://schemas.microsoft.com/office/powerpoint/2010/main" val="41037001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B42AD8AF-7CB6-4838-8364-0632440ACB7A}" type="slidenum">
              <a:rPr lang="en-US"/>
              <a:pPr>
                <a:defRPr/>
              </a:pPr>
              <a:t>‹#›</a:t>
            </a:fld>
            <a:endParaRPr lang="en-US"/>
          </a:p>
        </p:txBody>
      </p:sp>
    </p:spTree>
    <p:extLst>
      <p:ext uri="{BB962C8B-B14F-4D97-AF65-F5344CB8AC3E}">
        <p14:creationId xmlns:p14="http://schemas.microsoft.com/office/powerpoint/2010/main" val="3557381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74B475B0-9BAD-4779-9DE1-9267C12970E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gapminder.org/videos/200-years-that-changed-the-world-bbc/"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5.wmf"/><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7"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4.wmf"/><Relationship Id="rId5" Type="http://schemas.openxmlformats.org/officeDocument/2006/relationships/oleObject" Target="../embeddings/oleObject3.bin"/><Relationship Id="rId4" Type="http://schemas.openxmlformats.org/officeDocument/2006/relationships/image" Target="../media/image13.wmf"/></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6.wmf"/><Relationship Id="rId4" Type="http://schemas.openxmlformats.org/officeDocument/2006/relationships/oleObject" Target="../embeddings/oleObject4.bin"/></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9.w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6.bin"/><Relationship Id="rId5" Type="http://schemas.openxmlformats.org/officeDocument/2006/relationships/image" Target="../media/image18.wmf"/><Relationship Id="rId4" Type="http://schemas.openxmlformats.org/officeDocument/2006/relationships/oleObject" Target="../embeddings/oleObject5.bin"/></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21.wmf"/></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22.wmf"/><Relationship Id="rId4" Type="http://schemas.openxmlformats.org/officeDocument/2006/relationships/oleObject" Target="../embeddings/oleObject8.bin"/></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29.wmf"/><Relationship Id="rId5" Type="http://schemas.openxmlformats.org/officeDocument/2006/relationships/oleObject" Target="../embeddings/oleObject9.bin"/><Relationship Id="rId4" Type="http://schemas.openxmlformats.org/officeDocument/2006/relationships/image" Target="../media/image31.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2.xml"/><Relationship Id="rId1" Type="http://schemas.openxmlformats.org/officeDocument/2006/relationships/vmlDrawing" Target="../drawings/vmlDrawing8.vml"/><Relationship Id="rId6" Type="http://schemas.openxmlformats.org/officeDocument/2006/relationships/image" Target="../media/image34.wmf"/><Relationship Id="rId5" Type="http://schemas.openxmlformats.org/officeDocument/2006/relationships/oleObject" Target="../embeddings/oleObject11.bin"/><Relationship Id="rId4" Type="http://schemas.openxmlformats.org/officeDocument/2006/relationships/image" Target="../media/image33.w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r>
              <a:rPr lang="en-US" smtClean="0"/>
              <a:t>Chapter 6</a:t>
            </a:r>
          </a:p>
        </p:txBody>
      </p:sp>
      <p:sp>
        <p:nvSpPr>
          <p:cNvPr id="2051" name="Rectangle 3"/>
          <p:cNvSpPr>
            <a:spLocks noGrp="1" noChangeArrowheads="1"/>
          </p:cNvSpPr>
          <p:nvPr>
            <p:ph type="subTitle" idx="1"/>
          </p:nvPr>
        </p:nvSpPr>
        <p:spPr>
          <a:xfrm>
            <a:off x="1371600" y="3886200"/>
            <a:ext cx="6400800" cy="2362200"/>
          </a:xfrm>
        </p:spPr>
        <p:txBody>
          <a:bodyPr/>
          <a:lstStyle/>
          <a:p>
            <a:pPr eaLnBrk="1" hangingPunct="1"/>
            <a:r>
              <a:rPr lang="en-US" dirty="0" smtClean="0"/>
              <a:t>Growth</a:t>
            </a:r>
          </a:p>
          <a:p>
            <a:pPr eaLnBrk="1" hangingPunct="1"/>
            <a:endParaRPr lang="en-US" dirty="0" smtClean="0"/>
          </a:p>
          <a:p>
            <a:pPr eaLnBrk="1" hangingPunct="1"/>
            <a:endParaRPr lang="en-US" sz="2400" dirty="0" smtClean="0"/>
          </a:p>
          <a:p>
            <a:pPr eaLnBrk="1" hangingPunct="1"/>
            <a:r>
              <a:rPr lang="en-US" sz="1400" dirty="0" smtClean="0"/>
              <a:t>Hans </a:t>
            </a:r>
            <a:r>
              <a:rPr lang="en-US" sz="1400" dirty="0" err="1" smtClean="0"/>
              <a:t>Rosling</a:t>
            </a:r>
            <a:r>
              <a:rPr lang="en-US" sz="1400" dirty="0" smtClean="0"/>
              <a:t> of </a:t>
            </a:r>
            <a:r>
              <a:rPr lang="en-US" sz="1400" dirty="0" err="1" smtClean="0"/>
              <a:t>Gapminder</a:t>
            </a:r>
            <a:r>
              <a:rPr lang="en-US" sz="1400" dirty="0" smtClean="0"/>
              <a:t>: 200 Years in 4 Minutes</a:t>
            </a:r>
          </a:p>
          <a:p>
            <a:pPr eaLnBrk="1" hangingPunct="1"/>
            <a:r>
              <a:rPr lang="en-US" sz="1400" u="sng" dirty="0" smtClean="0">
                <a:hlinkClick r:id="rId2"/>
              </a:rPr>
              <a:t>http</a:t>
            </a:r>
            <a:r>
              <a:rPr lang="en-US" sz="1400" u="sng" dirty="0">
                <a:hlinkClick r:id="rId2"/>
              </a:rPr>
              <a:t>://www.gapminder.org/videos/200-years-that-changed-the-world-bbc/</a:t>
            </a:r>
            <a:endParaRPr lang="en-US" sz="14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Since Adam Smith’s famous book…</a:t>
            </a:r>
            <a:endParaRPr lang="en-US" dirty="0"/>
          </a:p>
        </p:txBody>
      </p:sp>
      <p:sp>
        <p:nvSpPr>
          <p:cNvPr id="3" name="Content Placeholder 2"/>
          <p:cNvSpPr>
            <a:spLocks noGrp="1"/>
          </p:cNvSpPr>
          <p:nvPr>
            <p:ph idx="1"/>
          </p:nvPr>
        </p:nvSpPr>
        <p:spPr>
          <a:xfrm>
            <a:off x="457200" y="1981200"/>
            <a:ext cx="8229600" cy="1143000"/>
          </a:xfrm>
        </p:spPr>
        <p:txBody>
          <a:bodyPr/>
          <a:lstStyle/>
          <a:p>
            <a:pPr marL="0" indent="0" algn="ctr">
              <a:buNone/>
            </a:pPr>
            <a:r>
              <a:rPr lang="en-US" i="1" dirty="0"/>
              <a:t>An Inquiry into the Nature and Causes of the Wealth of Nations</a:t>
            </a:r>
          </a:p>
        </p:txBody>
      </p:sp>
      <p:pic>
        <p:nvPicPr>
          <p:cNvPr id="27650" name="Picture 2" descr="http://ecx.images-amazon.com/images/I/510Dy8ZivwL._BO2,204,203,200_PIsitb-sticker-arrow-click,TopRight,35,-76_AA300_SH20_OU01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815" y="2819400"/>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124200" y="3810000"/>
            <a:ext cx="5638800" cy="2492990"/>
          </a:xfrm>
          <a:prstGeom prst="rect">
            <a:avLst/>
          </a:prstGeom>
          <a:noFill/>
        </p:spPr>
        <p:txBody>
          <a:bodyPr wrap="square" rtlCol="0">
            <a:spAutoFit/>
          </a:bodyPr>
          <a:lstStyle/>
          <a:p>
            <a:r>
              <a:rPr lang="en-US" sz="2400" dirty="0" smtClean="0"/>
              <a:t>Economists have been trying to answer this question:</a:t>
            </a:r>
          </a:p>
          <a:p>
            <a:endParaRPr lang="en-US" dirty="0"/>
          </a:p>
          <a:p>
            <a:endParaRPr lang="en-US" dirty="0" smtClean="0"/>
          </a:p>
          <a:p>
            <a:r>
              <a:rPr lang="en-US" sz="3600" i="1" dirty="0"/>
              <a:t>Why are rich countries rich and poor countries poor?</a:t>
            </a:r>
            <a:endParaRPr lang="en-US" sz="3600" dirty="0"/>
          </a:p>
        </p:txBody>
      </p:sp>
    </p:spTree>
    <p:extLst>
      <p:ext uri="{BB962C8B-B14F-4D97-AF65-F5344CB8AC3E}">
        <p14:creationId xmlns:p14="http://schemas.microsoft.com/office/powerpoint/2010/main" val="152055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765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0"/>
            <a:ext cx="8229600" cy="1143000"/>
          </a:xfrm>
        </p:spPr>
        <p:txBody>
          <a:bodyPr/>
          <a:lstStyle/>
          <a:p>
            <a:pPr eaLnBrk="1" hangingPunct="1"/>
            <a:r>
              <a:rPr lang="en-US" dirty="0" smtClean="0"/>
              <a:t>Growth in History</a:t>
            </a:r>
          </a:p>
        </p:txBody>
      </p:sp>
      <p:sp>
        <p:nvSpPr>
          <p:cNvPr id="3075" name="Rectangle 3"/>
          <p:cNvSpPr>
            <a:spLocks noGrp="1" noChangeArrowheads="1"/>
          </p:cNvSpPr>
          <p:nvPr>
            <p:ph type="body" idx="1"/>
          </p:nvPr>
        </p:nvSpPr>
        <p:spPr>
          <a:xfrm>
            <a:off x="415290" y="1371600"/>
            <a:ext cx="8229600" cy="4953000"/>
          </a:xfrm>
        </p:spPr>
        <p:txBody>
          <a:bodyPr/>
          <a:lstStyle/>
          <a:p>
            <a:pPr eaLnBrk="1" hangingPunct="1">
              <a:lnSpc>
                <a:spcPct val="90000"/>
              </a:lnSpc>
            </a:pPr>
            <a:r>
              <a:rPr lang="en-US" dirty="0" smtClean="0"/>
              <a:t>Up to ~500 years ago, most lived in conditions we would call abject poverty</a:t>
            </a:r>
          </a:p>
          <a:p>
            <a:pPr eaLnBrk="1" hangingPunct="1">
              <a:lnSpc>
                <a:spcPct val="90000"/>
              </a:lnSpc>
            </a:pPr>
            <a:r>
              <a:rPr lang="en-US" dirty="0" smtClean="0"/>
              <a:t>Today:  Income levels much higher and more diverse</a:t>
            </a:r>
          </a:p>
          <a:p>
            <a:pPr eaLnBrk="1" hangingPunct="1">
              <a:lnSpc>
                <a:spcPct val="90000"/>
              </a:lnSpc>
            </a:pPr>
            <a:endParaRPr lang="en-US" dirty="0" smtClean="0"/>
          </a:p>
          <a:p>
            <a:pPr eaLnBrk="1" hangingPunct="1">
              <a:lnSpc>
                <a:spcPct val="90000"/>
              </a:lnSpc>
            </a:pPr>
            <a:r>
              <a:rPr lang="en-US" dirty="0" smtClean="0"/>
              <a:t>Big minority of the world’s population has achieved rapid, sustained income growth</a:t>
            </a:r>
          </a:p>
          <a:p>
            <a:pPr lvl="1" eaLnBrk="1" hangingPunct="1">
              <a:lnSpc>
                <a:spcPct val="90000"/>
              </a:lnSpc>
            </a:pPr>
            <a:r>
              <a:rPr lang="en-US" dirty="0" smtClean="0"/>
              <a:t>Others, more modest-&gt;middle income</a:t>
            </a:r>
          </a:p>
          <a:p>
            <a:pPr lvl="1" eaLnBrk="1" hangingPunct="1">
              <a:lnSpc>
                <a:spcPct val="90000"/>
              </a:lnSpc>
            </a:pPr>
            <a:r>
              <a:rPr lang="en-US" dirty="0" smtClean="0"/>
              <a:t>Majority:  in poverty (though usually better off than their ancestors)</a:t>
            </a:r>
          </a:p>
          <a:p>
            <a:pPr eaLnBrk="1" hangingPunct="1">
              <a:lnSpc>
                <a:spcPct val="90000"/>
              </a:lnSpc>
            </a:pPr>
            <a:r>
              <a:rPr lang="en-US" dirty="0" smtClean="0"/>
              <a:t>What a difference a century makes (book)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7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075">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075">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07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sz="4000" smtClean="0"/>
              <a:t>Contrasting Growth Experiences</a:t>
            </a:r>
          </a:p>
        </p:txBody>
      </p:sp>
      <p:pic>
        <p:nvPicPr>
          <p:cNvPr id="4099"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4600" y="1447800"/>
            <a:ext cx="4638675" cy="484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US" dirty="0" smtClean="0"/>
              <a:t>Why Do Some Countries Grow Faster Than Others?</a:t>
            </a:r>
            <a:endParaRPr lang="en-US"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025" y="1676400"/>
            <a:ext cx="5621338"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smtClean="0"/>
              <a:t>…And Some Grow Very Fast?</a:t>
            </a:r>
          </a:p>
        </p:txBody>
      </p:sp>
      <p:pic>
        <p:nvPicPr>
          <p:cNvPr id="614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5338" y="1676400"/>
            <a:ext cx="5446712"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z="4000" smtClean="0"/>
              <a:t>What Explains This?  (The Quest for the Holy Grail of Growth)</a:t>
            </a:r>
          </a:p>
        </p:txBody>
      </p:sp>
      <p:sp>
        <p:nvSpPr>
          <p:cNvPr id="7171" name="Rectangle 3"/>
          <p:cNvSpPr>
            <a:spLocks noGrp="1" noChangeArrowheads="1"/>
          </p:cNvSpPr>
          <p:nvPr>
            <p:ph type="body" idx="1"/>
          </p:nvPr>
        </p:nvSpPr>
        <p:spPr>
          <a:xfrm>
            <a:off x="457200" y="1752600"/>
            <a:ext cx="8229600" cy="4648200"/>
          </a:xfrm>
        </p:spPr>
        <p:txBody>
          <a:bodyPr/>
          <a:lstStyle/>
          <a:p>
            <a:pPr eaLnBrk="1" hangingPunct="1">
              <a:lnSpc>
                <a:spcPct val="90000"/>
              </a:lnSpc>
            </a:pPr>
            <a:r>
              <a:rPr lang="en-US" dirty="0" smtClean="0"/>
              <a:t>Factor accumulation:  Increasing size of the capital stock (or labor force)</a:t>
            </a:r>
          </a:p>
          <a:p>
            <a:pPr lvl="1" eaLnBrk="1" hangingPunct="1">
              <a:lnSpc>
                <a:spcPct val="90000"/>
              </a:lnSpc>
            </a:pPr>
            <a:r>
              <a:rPr lang="en-US" dirty="0" smtClean="0"/>
              <a:t>Machines, factories, buildings, roads, computers, etc.</a:t>
            </a:r>
          </a:p>
          <a:p>
            <a:pPr lvl="1" eaLnBrk="1" hangingPunct="1">
              <a:lnSpc>
                <a:spcPct val="90000"/>
              </a:lnSpc>
            </a:pPr>
            <a:endParaRPr lang="en-US" dirty="0" smtClean="0"/>
          </a:p>
          <a:p>
            <a:pPr eaLnBrk="1" hangingPunct="1">
              <a:lnSpc>
                <a:spcPct val="90000"/>
              </a:lnSpc>
            </a:pPr>
            <a:r>
              <a:rPr lang="en-US" dirty="0" smtClean="0"/>
              <a:t>Productivity growth:  Increasing the amount of output produced by each machine or worker</a:t>
            </a:r>
          </a:p>
          <a:p>
            <a:pPr lvl="1" eaLnBrk="1" hangingPunct="1">
              <a:lnSpc>
                <a:spcPct val="90000"/>
              </a:lnSpc>
            </a:pPr>
            <a:r>
              <a:rPr lang="en-US" dirty="0" smtClean="0"/>
              <a:t>Use technologies you have more efficiently</a:t>
            </a:r>
          </a:p>
          <a:p>
            <a:pPr lvl="1" eaLnBrk="1" hangingPunct="1">
              <a:lnSpc>
                <a:spcPct val="90000"/>
              </a:lnSpc>
            </a:pPr>
            <a:r>
              <a:rPr lang="en-US" dirty="0" smtClean="0"/>
              <a:t>Technological change</a:t>
            </a:r>
          </a:p>
          <a:p>
            <a:pPr eaLnBrk="1" hangingPunct="1">
              <a:lnSpc>
                <a:spcPct val="90000"/>
              </a:lnSpc>
            </a:pP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7171">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171">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17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We Need a Model</a:t>
            </a:r>
            <a:endParaRPr lang="en-US" dirty="0"/>
          </a:p>
        </p:txBody>
      </p:sp>
      <p:sp>
        <p:nvSpPr>
          <p:cNvPr id="3" name="Content Placeholder 2"/>
          <p:cNvSpPr>
            <a:spLocks noGrp="1"/>
          </p:cNvSpPr>
          <p:nvPr>
            <p:ph idx="1"/>
          </p:nvPr>
        </p:nvSpPr>
        <p:spPr/>
        <p:txBody>
          <a:bodyPr/>
          <a:lstStyle/>
          <a:p>
            <a:r>
              <a:rPr lang="en-US" dirty="0" smtClean="0"/>
              <a:t>Because we’re human!</a:t>
            </a:r>
          </a:p>
          <a:p>
            <a:pPr lvl="1"/>
            <a:r>
              <a:rPr lang="en-US" dirty="0"/>
              <a:t>Trying to recognize and interpret patterns in order to make sense of the world is a fundamental human impulse. </a:t>
            </a:r>
            <a:endParaRPr lang="en-US" dirty="0" smtClean="0"/>
          </a:p>
          <a:p>
            <a:pPr lvl="1"/>
            <a:endParaRPr lang="en-US" dirty="0" smtClean="0"/>
          </a:p>
          <a:p>
            <a:r>
              <a:rPr lang="en-US" dirty="0" smtClean="0"/>
              <a:t>Useful to explore and understand the complexity of our world</a:t>
            </a:r>
          </a:p>
          <a:p>
            <a:endParaRPr lang="en-US" dirty="0" smtClean="0"/>
          </a:p>
          <a:p>
            <a:r>
              <a:rPr lang="en-US" dirty="0" smtClean="0"/>
              <a:t>Generate hypotheses we can test with data</a:t>
            </a:r>
          </a:p>
          <a:p>
            <a:endParaRPr lang="en-US" dirty="0"/>
          </a:p>
        </p:txBody>
      </p:sp>
    </p:spTree>
    <p:extLst>
      <p:ext uri="{BB962C8B-B14F-4D97-AF65-F5344CB8AC3E}">
        <p14:creationId xmlns:p14="http://schemas.microsoft.com/office/powerpoint/2010/main" val="18234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600200"/>
            <a:ext cx="8763000" cy="3535362"/>
          </a:xfrm>
        </p:spPr>
        <p:txBody>
          <a:bodyPr/>
          <a:lstStyle/>
          <a:p>
            <a:r>
              <a:rPr lang="en-US" sz="4800" i="1" dirty="0" smtClean="0"/>
              <a:t>Essentially</a:t>
            </a:r>
            <a:r>
              <a:rPr lang="en-US" sz="4800" i="1" dirty="0"/>
              <a:t>, </a:t>
            </a:r>
            <a:r>
              <a:rPr lang="en-US" sz="4800" i="1" dirty="0" smtClean="0"/>
              <a:t>All Models Are Wrong</a:t>
            </a:r>
            <a:r>
              <a:rPr lang="en-US" sz="4800" i="1" dirty="0"/>
              <a:t>, </a:t>
            </a:r>
            <a:r>
              <a:rPr lang="en-US" sz="4800" i="1" dirty="0" smtClean="0"/>
              <a:t>But Some Are Useful</a:t>
            </a:r>
            <a:r>
              <a:rPr lang="en-US" i="1" dirty="0" smtClean="0"/>
              <a:t/>
            </a:r>
            <a:br>
              <a:rPr lang="en-US" i="1" dirty="0" smtClean="0"/>
            </a:br>
            <a:r>
              <a:rPr lang="en-US" i="1" dirty="0" smtClean="0"/>
              <a:t/>
            </a:r>
            <a:br>
              <a:rPr lang="en-US" i="1" dirty="0" smtClean="0"/>
            </a:br>
            <a:r>
              <a:rPr lang="en-US" sz="2800" i="1" dirty="0" smtClean="0"/>
              <a:t>-George Box, statistician</a:t>
            </a:r>
            <a:endParaRPr lang="en-US" i="1" dirty="0"/>
          </a:p>
        </p:txBody>
      </p:sp>
    </p:spTree>
    <p:extLst>
      <p:ext uri="{BB962C8B-B14F-4D97-AF65-F5344CB8AC3E}">
        <p14:creationId xmlns:p14="http://schemas.microsoft.com/office/powerpoint/2010/main" val="27052870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ltLang="en-US" sz="4000"/>
              <a:t>The Equation for Falling Objects</a:t>
            </a:r>
          </a:p>
        </p:txBody>
      </p:sp>
      <p:sp>
        <p:nvSpPr>
          <p:cNvPr id="17414" name="Rectangle 6"/>
          <p:cNvSpPr>
            <a:spLocks noChangeArrowheads="1"/>
          </p:cNvSpPr>
          <p:nvPr/>
        </p:nvSpPr>
        <p:spPr bwMode="auto">
          <a:xfrm>
            <a:off x="6019800" y="3657600"/>
            <a:ext cx="19812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altLang="en-US" b="1" i="1" dirty="0"/>
              <a:t>g</a:t>
            </a:r>
            <a:r>
              <a:rPr lang="en-US" altLang="en-US" b="1" dirty="0"/>
              <a:t> = 9.8 m/s2</a:t>
            </a:r>
            <a:r>
              <a:rPr lang="en-US" altLang="en-US" dirty="0"/>
              <a:t> (gravitational constant)</a:t>
            </a:r>
          </a:p>
        </p:txBody>
      </p:sp>
      <p:pic>
        <p:nvPicPr>
          <p:cNvPr id="1741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50" y="1609725"/>
            <a:ext cx="4114800" cy="317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16" name="Text Box 8"/>
          <p:cNvSpPr txBox="1">
            <a:spLocks noChangeArrowheads="1"/>
          </p:cNvSpPr>
          <p:nvPr/>
        </p:nvSpPr>
        <p:spPr bwMode="auto">
          <a:xfrm>
            <a:off x="685800" y="5105400"/>
            <a:ext cx="7772400" cy="1344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a:t>In popular lore, Galileo Galilei (1564–1642) dramatically refuted Aristotle’s laws of motion by dropping unequal weights from the Leaning Tower of Pisa. In the scientist’s extensive writings, however, he never claimed to have conducted an experiment from that tower. </a:t>
            </a:r>
          </a:p>
          <a:p>
            <a:pPr>
              <a:spcBef>
                <a:spcPct val="50000"/>
              </a:spcBef>
            </a:pPr>
            <a:r>
              <a:rPr lang="en-US" altLang="en-US" sz="1200"/>
              <a:t>(http://www.endex.com/gf/buildings/ltpisa/ltpnews/1999/ltpsn121899.htm)</a:t>
            </a:r>
          </a:p>
        </p:txBody>
      </p:sp>
      <p:graphicFrame>
        <p:nvGraphicFramePr>
          <p:cNvPr id="2" name="Object 1"/>
          <p:cNvGraphicFramePr>
            <a:graphicFrameLocks noChangeAspect="1"/>
          </p:cNvGraphicFramePr>
          <p:nvPr>
            <p:extLst>
              <p:ext uri="{D42A27DB-BD31-4B8C-83A1-F6EECF244321}">
                <p14:modId xmlns:p14="http://schemas.microsoft.com/office/powerpoint/2010/main" val="1118286368"/>
              </p:ext>
            </p:extLst>
          </p:nvPr>
        </p:nvGraphicFramePr>
        <p:xfrm>
          <a:off x="5681379" y="1905000"/>
          <a:ext cx="2479983" cy="1635733"/>
        </p:xfrm>
        <a:graphic>
          <a:graphicData uri="http://schemas.openxmlformats.org/presentationml/2006/ole">
            <mc:AlternateContent xmlns:mc="http://schemas.openxmlformats.org/markup-compatibility/2006">
              <mc:Choice xmlns:v="urn:schemas-microsoft-com:vml" Requires="v">
                <p:oleObj spid="_x0000_s28701" name="Equation" r:id="rId4" imgW="596880" imgH="393480" progId="Equation.DSMT4">
                  <p:embed/>
                </p:oleObj>
              </mc:Choice>
              <mc:Fallback>
                <p:oleObj name="Equation" r:id="rId4" imgW="596880" imgH="393480" progId="Equation.DSMT4">
                  <p:embed/>
                  <p:pic>
                    <p:nvPicPr>
                      <p:cNvPr id="0" name=""/>
                      <p:cNvPicPr/>
                      <p:nvPr/>
                    </p:nvPicPr>
                    <p:blipFill>
                      <a:blip r:embed="rId5"/>
                      <a:stretch>
                        <a:fillRect/>
                      </a:stretch>
                    </p:blipFill>
                    <p:spPr>
                      <a:xfrm>
                        <a:off x="5681379" y="1905000"/>
                        <a:ext cx="2479983" cy="1635733"/>
                      </a:xfrm>
                      <a:prstGeom prst="rect">
                        <a:avLst/>
                      </a:prstGeom>
                    </p:spPr>
                  </p:pic>
                </p:oleObj>
              </mc:Fallback>
            </mc:AlternateContent>
          </a:graphicData>
        </a:graphic>
      </p:graphicFrame>
    </p:spTree>
    <p:extLst>
      <p:ext uri="{BB962C8B-B14F-4D97-AF65-F5344CB8AC3E}">
        <p14:creationId xmlns:p14="http://schemas.microsoft.com/office/powerpoint/2010/main" val="17267660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274638"/>
            <a:ext cx="8229600" cy="868362"/>
          </a:xfrm>
        </p:spPr>
        <p:txBody>
          <a:bodyPr/>
          <a:lstStyle/>
          <a:p>
            <a:r>
              <a:rPr lang="en-US" altLang="en-US" sz="4000"/>
              <a:t>…assumes that you are in a vacuum! </a:t>
            </a:r>
          </a:p>
        </p:txBody>
      </p:sp>
      <p:pic>
        <p:nvPicPr>
          <p:cNvPr id="1843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371600"/>
            <a:ext cx="5029200" cy="375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8" name="Text Box 6"/>
          <p:cNvSpPr txBox="1">
            <a:spLocks noChangeArrowheads="1"/>
          </p:cNvSpPr>
          <p:nvPr/>
        </p:nvSpPr>
        <p:spPr bwMode="auto">
          <a:xfrm>
            <a:off x="1143000" y="5257800"/>
            <a:ext cx="7543800" cy="1328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Here's the famous footage of the Apollo 15 </a:t>
            </a:r>
            <a:r>
              <a:rPr lang="en-US" altLang="en-US" b="1"/>
              <a:t>astronaut</a:t>
            </a:r>
            <a:r>
              <a:rPr lang="en-US" altLang="en-US"/>
              <a:t> that dropped a hammer &amp; </a:t>
            </a:r>
            <a:r>
              <a:rPr lang="en-US" altLang="en-US" b="1"/>
              <a:t>feather</a:t>
            </a:r>
            <a:r>
              <a:rPr lang="en-US" altLang="en-US"/>
              <a:t> on the </a:t>
            </a:r>
            <a:r>
              <a:rPr lang="en-US" altLang="en-US" b="1"/>
              <a:t>moon</a:t>
            </a:r>
            <a:r>
              <a:rPr lang="en-US" altLang="en-US"/>
              <a:t> to prove Galileo's theory that in the absence of atmosphere </a:t>
            </a:r>
          </a:p>
          <a:p>
            <a:pPr>
              <a:spcBef>
                <a:spcPct val="50000"/>
              </a:spcBef>
            </a:pPr>
            <a:r>
              <a:rPr lang="en-US" altLang="en-US"/>
              <a:t>http://www.youtube.com/watch?v=5C5_dOEyAfk</a:t>
            </a:r>
          </a:p>
        </p:txBody>
      </p:sp>
    </p:spTree>
    <p:extLst>
      <p:ext uri="{BB962C8B-B14F-4D97-AF65-F5344CB8AC3E}">
        <p14:creationId xmlns:p14="http://schemas.microsoft.com/office/powerpoint/2010/main" val="28656465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altLang="en-US"/>
              <a:t>So Is It a Bad Model?</a:t>
            </a:r>
          </a:p>
        </p:txBody>
      </p:sp>
      <p:sp>
        <p:nvSpPr>
          <p:cNvPr id="23555" name="Rectangle 3"/>
          <p:cNvSpPr>
            <a:spLocks noGrp="1" noChangeArrowheads="1"/>
          </p:cNvSpPr>
          <p:nvPr>
            <p:ph type="body" idx="1"/>
          </p:nvPr>
        </p:nvSpPr>
        <p:spPr>
          <a:xfrm>
            <a:off x="457200" y="1600200"/>
            <a:ext cx="4572000" cy="4525963"/>
          </a:xfrm>
        </p:spPr>
        <p:txBody>
          <a:bodyPr/>
          <a:lstStyle/>
          <a:p>
            <a:pPr>
              <a:lnSpc>
                <a:spcPct val="90000"/>
              </a:lnSpc>
            </a:pPr>
            <a:r>
              <a:rPr lang="en-US" altLang="en-US" sz="2800" dirty="0"/>
              <a:t>Not for a Hummer H2 dropped from the top of the Leaning Tower of Pisa (or a feather dropped on the moon)</a:t>
            </a:r>
          </a:p>
          <a:p>
            <a:pPr>
              <a:lnSpc>
                <a:spcPct val="90000"/>
              </a:lnSpc>
            </a:pPr>
            <a:endParaRPr lang="en-US" altLang="en-US" sz="2800" dirty="0"/>
          </a:p>
          <a:p>
            <a:pPr>
              <a:lnSpc>
                <a:spcPct val="90000"/>
              </a:lnSpc>
            </a:pPr>
            <a:r>
              <a:rPr lang="en-US" altLang="en-US" sz="2800" dirty="0"/>
              <a:t>Yes for a feather dropped on Earth (or a Hummer H2 dropped from a high-flying jet)</a:t>
            </a:r>
          </a:p>
        </p:txBody>
      </p:sp>
      <p:pic>
        <p:nvPicPr>
          <p:cNvPr id="23557" name="Picture 5" descr="pis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05400" y="3276600"/>
            <a:ext cx="1093788" cy="2895600"/>
          </a:xfrm>
          <a:prstGeom prst="rect">
            <a:avLst/>
          </a:prstGeom>
          <a:noFill/>
          <a:extLst>
            <a:ext uri="{909E8E84-426E-40DD-AFC4-6F175D3DCCD1}">
              <a14:hiddenFill xmlns:a14="http://schemas.microsoft.com/office/drawing/2010/main">
                <a:solidFill>
                  <a:srgbClr val="FFFFFF"/>
                </a:solidFill>
              </a14:hiddenFill>
            </a:ext>
          </a:extLst>
        </p:spPr>
      </p:pic>
      <p:pic>
        <p:nvPicPr>
          <p:cNvPr id="23561"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990600"/>
            <a:ext cx="1633538" cy="169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63"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05361" y="3776219"/>
            <a:ext cx="1600200" cy="1279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64"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955324">
            <a:off x="6035412" y="2762250"/>
            <a:ext cx="1714500" cy="102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68"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00600" y="1295400"/>
            <a:ext cx="1257300" cy="67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0532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6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6" presetClass="exit" presetSubtype="0" fill="hold" nodeType="clickEffect">
                                  <p:stCondLst>
                                    <p:cond delay="0"/>
                                  </p:stCondLst>
                                  <p:childTnLst>
                                    <p:animEffect transition="out" filter="wipe(down)">
                                      <p:cBhvr>
                                        <p:cTn id="10" dur="180" accel="50000">
                                          <p:stCondLst>
                                            <p:cond delay="1820"/>
                                          </p:stCondLst>
                                        </p:cTn>
                                        <p:tgtEl>
                                          <p:spTgt spid="23564"/>
                                        </p:tgtEl>
                                      </p:cBhvr>
                                    </p:animEffect>
                                    <p:anim calcmode="lin" valueType="num">
                                      <p:cBhvr>
                                        <p:cTn id="11" dur="1822" tmFilter="0,0; 0.14,0.31; 0.43,0.73; 0.71,0.91; 1.0,1.0">
                                          <p:stCondLst>
                                            <p:cond delay="0"/>
                                          </p:stCondLst>
                                        </p:cTn>
                                        <p:tgtEl>
                                          <p:spTgt spid="23564"/>
                                        </p:tgtEl>
                                        <p:attrNameLst>
                                          <p:attrName>ppt_x</p:attrName>
                                        </p:attrNameLst>
                                      </p:cBhvr>
                                      <p:tavLst>
                                        <p:tav tm="0">
                                          <p:val>
                                            <p:strVal val="ppt_x"/>
                                          </p:val>
                                        </p:tav>
                                        <p:tav tm="100000">
                                          <p:val>
                                            <p:strVal val="#ppt_x+0.25"/>
                                          </p:val>
                                        </p:tav>
                                      </p:tavLst>
                                    </p:anim>
                                    <p:anim calcmode="lin" valueType="num">
                                      <p:cBhvr>
                                        <p:cTn id="12" dur="178">
                                          <p:stCondLst>
                                            <p:cond delay="1822"/>
                                          </p:stCondLst>
                                        </p:cTn>
                                        <p:tgtEl>
                                          <p:spTgt spid="23564"/>
                                        </p:tgtEl>
                                        <p:attrNameLst>
                                          <p:attrName>ppt_x</p:attrName>
                                        </p:attrNameLst>
                                      </p:cBhvr>
                                      <p:tavLst>
                                        <p:tav tm="0">
                                          <p:val>
                                            <p:strVal val="ppt_x"/>
                                          </p:val>
                                        </p:tav>
                                        <p:tav tm="100000">
                                          <p:val>
                                            <p:strVal val="ppt_x"/>
                                          </p:val>
                                        </p:tav>
                                      </p:tavLst>
                                    </p:anim>
                                    <p:anim calcmode="lin" valueType="num">
                                      <p:cBhvr>
                                        <p:cTn id="13" dur="664" tmFilter="0.0,0.0;0.25,0.07;0.50,0.2;0.75,0.467;1.0,1.0">
                                          <p:stCondLst>
                                            <p:cond delay="0"/>
                                          </p:stCondLst>
                                        </p:cTn>
                                        <p:tgtEl>
                                          <p:spTgt spid="23564"/>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4" dur="664" tmFilter="0, 0; 0.125,0.2665; 0.25,0.4; 0.375,0.465; 0.5,0.5;  0.625,0.535; 0.75,0.6; 0.875,0.7335; 1,1">
                                          <p:stCondLst>
                                            <p:cond delay="664"/>
                                          </p:stCondLst>
                                        </p:cTn>
                                        <p:tgtEl>
                                          <p:spTgt spid="23564"/>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5" dur="332" tmFilter="0, 0; 0.125,0.2665; 0.25,0.4; 0.375,0.465; 0.5,0.5;  0.625,0.535; 0.75,0.6; 0.875,0.7335; 1,1">
                                          <p:stCondLst>
                                            <p:cond delay="1324"/>
                                          </p:stCondLst>
                                        </p:cTn>
                                        <p:tgtEl>
                                          <p:spTgt spid="23564"/>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6" dur="164" tmFilter="0, 0; 0.125,0.2665; 0.25,0.4; 0.375,0.465; 0.5,0.5;  0.625,0.535; 0.75,0.6; 0.875,0.7335; 1,1">
                                          <p:stCondLst>
                                            <p:cond delay="1656"/>
                                          </p:stCondLst>
                                        </p:cTn>
                                        <p:tgtEl>
                                          <p:spTgt spid="23564"/>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7" dur="180" accel="50000">
                                          <p:stCondLst>
                                            <p:cond delay="1820"/>
                                          </p:stCondLst>
                                        </p:cTn>
                                        <p:tgtEl>
                                          <p:spTgt spid="23564"/>
                                        </p:tgtEl>
                                        <p:attrNameLst>
                                          <p:attrName>ppt_y</p:attrName>
                                        </p:attrNameLst>
                                      </p:cBhvr>
                                      <p:tavLst>
                                        <p:tav tm="0">
                                          <p:val>
                                            <p:strVal val="ppt_y"/>
                                          </p:val>
                                        </p:tav>
                                        <p:tav tm="100000">
                                          <p:val>
                                            <p:strVal val="ppt_y+ppt_h"/>
                                          </p:val>
                                        </p:tav>
                                      </p:tavLst>
                                    </p:anim>
                                    <p:animScale>
                                      <p:cBhvr>
                                        <p:cTn id="18" dur="26">
                                          <p:stCondLst>
                                            <p:cond delay="620"/>
                                          </p:stCondLst>
                                        </p:cTn>
                                        <p:tgtEl>
                                          <p:spTgt spid="23564"/>
                                        </p:tgtEl>
                                      </p:cBhvr>
                                      <p:to x="100000" y="60000"/>
                                    </p:animScale>
                                    <p:animScale>
                                      <p:cBhvr>
                                        <p:cTn id="19" dur="166" decel="50000">
                                          <p:stCondLst>
                                            <p:cond delay="646"/>
                                          </p:stCondLst>
                                        </p:cTn>
                                        <p:tgtEl>
                                          <p:spTgt spid="23564"/>
                                        </p:tgtEl>
                                      </p:cBhvr>
                                      <p:to x="100000" y="100000"/>
                                    </p:animScale>
                                    <p:animScale>
                                      <p:cBhvr>
                                        <p:cTn id="20" dur="26">
                                          <p:stCondLst>
                                            <p:cond delay="1312"/>
                                          </p:stCondLst>
                                        </p:cTn>
                                        <p:tgtEl>
                                          <p:spTgt spid="23564"/>
                                        </p:tgtEl>
                                      </p:cBhvr>
                                      <p:to x="100000" y="80000"/>
                                    </p:animScale>
                                    <p:animScale>
                                      <p:cBhvr>
                                        <p:cTn id="21" dur="166" decel="50000">
                                          <p:stCondLst>
                                            <p:cond delay="1338"/>
                                          </p:stCondLst>
                                        </p:cTn>
                                        <p:tgtEl>
                                          <p:spTgt spid="23564"/>
                                        </p:tgtEl>
                                      </p:cBhvr>
                                      <p:to x="100000" y="100000"/>
                                    </p:animScale>
                                    <p:animScale>
                                      <p:cBhvr>
                                        <p:cTn id="22" dur="26">
                                          <p:stCondLst>
                                            <p:cond delay="1642"/>
                                          </p:stCondLst>
                                        </p:cTn>
                                        <p:tgtEl>
                                          <p:spTgt spid="23564"/>
                                        </p:tgtEl>
                                      </p:cBhvr>
                                      <p:to x="100000" y="90000"/>
                                    </p:animScale>
                                    <p:animScale>
                                      <p:cBhvr>
                                        <p:cTn id="23" dur="166" decel="50000">
                                          <p:stCondLst>
                                            <p:cond delay="1668"/>
                                          </p:stCondLst>
                                        </p:cTn>
                                        <p:tgtEl>
                                          <p:spTgt spid="23564"/>
                                        </p:tgtEl>
                                      </p:cBhvr>
                                      <p:to x="100000" y="100000"/>
                                    </p:animScale>
                                    <p:animScale>
                                      <p:cBhvr>
                                        <p:cTn id="24" dur="26">
                                          <p:stCondLst>
                                            <p:cond delay="1808"/>
                                          </p:stCondLst>
                                        </p:cTn>
                                        <p:tgtEl>
                                          <p:spTgt spid="23564"/>
                                        </p:tgtEl>
                                      </p:cBhvr>
                                      <p:to x="100000" y="95000"/>
                                    </p:animScale>
                                    <p:animScale>
                                      <p:cBhvr>
                                        <p:cTn id="25" dur="166" decel="50000">
                                          <p:stCondLst>
                                            <p:cond delay="1834"/>
                                          </p:stCondLst>
                                        </p:cTn>
                                        <p:tgtEl>
                                          <p:spTgt spid="23564"/>
                                        </p:tgtEl>
                                      </p:cBhvr>
                                      <p:to x="100000" y="100000"/>
                                    </p:animScale>
                                    <p:set>
                                      <p:cBhvr>
                                        <p:cTn id="26" dur="1" fill="hold">
                                          <p:stCondLst>
                                            <p:cond delay="1999"/>
                                          </p:stCondLst>
                                        </p:cTn>
                                        <p:tgtEl>
                                          <p:spTgt spid="23564"/>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nodeType="clickEffect">
                                  <p:stCondLst>
                                    <p:cond delay="0"/>
                                  </p:stCondLst>
                                  <p:childTnLst>
                                    <p:set>
                                      <p:cBhvr>
                                        <p:cTn id="30" dur="1" fill="hold">
                                          <p:stCondLst>
                                            <p:cond delay="0"/>
                                          </p:stCondLst>
                                        </p:cTn>
                                        <p:tgtEl>
                                          <p:spTgt spid="23563"/>
                                        </p:tgtEl>
                                        <p:attrNameLst>
                                          <p:attrName>style.visibility</p:attrName>
                                        </p:attrNameLst>
                                      </p:cBhvr>
                                      <p:to>
                                        <p:strVal val="visible"/>
                                      </p:to>
                                    </p:set>
                                    <p:animEffect transition="in" filter="fade">
                                      <p:cBhvr>
                                        <p:cTn id="31" dur="1000"/>
                                        <p:tgtEl>
                                          <p:spTgt spid="23563"/>
                                        </p:tgtEl>
                                      </p:cBhvr>
                                    </p:animEffect>
                                    <p:anim calcmode="lin" valueType="num">
                                      <p:cBhvr>
                                        <p:cTn id="32" dur="1000" fill="hold"/>
                                        <p:tgtEl>
                                          <p:spTgt spid="23563"/>
                                        </p:tgtEl>
                                        <p:attrNameLst>
                                          <p:attrName>ppt_x</p:attrName>
                                        </p:attrNameLst>
                                      </p:cBhvr>
                                      <p:tavLst>
                                        <p:tav tm="0">
                                          <p:val>
                                            <p:strVal val="#ppt_x"/>
                                          </p:val>
                                        </p:tav>
                                        <p:tav tm="100000">
                                          <p:val>
                                            <p:strVal val="#ppt_x"/>
                                          </p:val>
                                        </p:tav>
                                      </p:tavLst>
                                    </p:anim>
                                    <p:anim calcmode="lin" valueType="num">
                                      <p:cBhvr>
                                        <p:cTn id="33" dur="1000" fill="hold"/>
                                        <p:tgtEl>
                                          <p:spTgt spid="23563"/>
                                        </p:tgtEl>
                                        <p:attrNameLst>
                                          <p:attrName>ppt_y</p:attrName>
                                        </p:attrNameLst>
                                      </p:cBhvr>
                                      <p:tavLst>
                                        <p:tav tm="0">
                                          <p:val>
                                            <p:strVal val="#ppt_y-.1"/>
                                          </p:val>
                                        </p:tav>
                                        <p:tav tm="100000">
                                          <p:val>
                                            <p:strVal val="#ppt_y"/>
                                          </p:val>
                                        </p:tav>
                                      </p:tavLst>
                                    </p:anim>
                                  </p:childTnLst>
                                </p:cTn>
                              </p:par>
                              <p:par>
                                <p:cTn id="34" presetID="1" presetClass="entr" presetSubtype="0" fill="hold" nodeType="withEffect">
                                  <p:stCondLst>
                                    <p:cond delay="0"/>
                                  </p:stCondLst>
                                  <p:childTnLst>
                                    <p:set>
                                      <p:cBhvr>
                                        <p:cTn id="35" dur="1" fill="hold">
                                          <p:stCondLst>
                                            <p:cond delay="0"/>
                                          </p:stCondLst>
                                        </p:cTn>
                                        <p:tgtEl>
                                          <p:spTgt spid="23555">
                                            <p:txEl>
                                              <p:pRg st="2" end="2"/>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42" presetClass="exit" presetSubtype="0" fill="hold" nodeType="clickEffect">
                                  <p:stCondLst>
                                    <p:cond delay="0"/>
                                  </p:stCondLst>
                                  <p:childTnLst>
                                    <p:animEffect transition="out" filter="fade">
                                      <p:cBhvr>
                                        <p:cTn id="39" dur="1000"/>
                                        <p:tgtEl>
                                          <p:spTgt spid="23563"/>
                                        </p:tgtEl>
                                      </p:cBhvr>
                                    </p:animEffect>
                                    <p:anim calcmode="lin" valueType="num">
                                      <p:cBhvr>
                                        <p:cTn id="40" dur="1000"/>
                                        <p:tgtEl>
                                          <p:spTgt spid="23563"/>
                                        </p:tgtEl>
                                        <p:attrNameLst>
                                          <p:attrName>ppt_x</p:attrName>
                                        </p:attrNameLst>
                                      </p:cBhvr>
                                      <p:tavLst>
                                        <p:tav tm="0">
                                          <p:val>
                                            <p:strVal val="ppt_x"/>
                                          </p:val>
                                        </p:tav>
                                        <p:tav tm="100000">
                                          <p:val>
                                            <p:strVal val="ppt_x"/>
                                          </p:val>
                                        </p:tav>
                                      </p:tavLst>
                                    </p:anim>
                                    <p:anim calcmode="lin" valueType="num">
                                      <p:cBhvr>
                                        <p:cTn id="41" dur="1000"/>
                                        <p:tgtEl>
                                          <p:spTgt spid="23563"/>
                                        </p:tgtEl>
                                        <p:attrNameLst>
                                          <p:attrName>ppt_y</p:attrName>
                                        </p:attrNameLst>
                                      </p:cBhvr>
                                      <p:tavLst>
                                        <p:tav tm="0">
                                          <p:val>
                                            <p:strVal val="ppt_y"/>
                                          </p:val>
                                        </p:tav>
                                        <p:tav tm="100000">
                                          <p:val>
                                            <p:strVal val="ppt_y+.1"/>
                                          </p:val>
                                        </p:tav>
                                      </p:tavLst>
                                    </p:anim>
                                    <p:set>
                                      <p:cBhvr>
                                        <p:cTn id="42" dur="1" fill="hold">
                                          <p:stCondLst>
                                            <p:cond delay="999"/>
                                          </p:stCondLst>
                                        </p:cTn>
                                        <p:tgtEl>
                                          <p:spTgt spid="2356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US" dirty="0" smtClean="0"/>
              <a:t>Starting Point: How Does Income (GDP) Get Produced?</a:t>
            </a:r>
            <a:endParaRPr lang="en-US" dirty="0"/>
          </a:p>
        </p:txBody>
      </p:sp>
      <p:sp>
        <p:nvSpPr>
          <p:cNvPr id="3" name="Content Placeholder 2"/>
          <p:cNvSpPr>
            <a:spLocks noGrp="1"/>
          </p:cNvSpPr>
          <p:nvPr>
            <p:ph idx="1"/>
          </p:nvPr>
        </p:nvSpPr>
        <p:spPr>
          <a:xfrm>
            <a:off x="457200" y="1828800"/>
            <a:ext cx="8229600" cy="1295400"/>
          </a:xfrm>
        </p:spPr>
        <p:txBody>
          <a:bodyPr>
            <a:normAutofit fontScale="92500" lnSpcReduction="20000"/>
          </a:bodyPr>
          <a:lstStyle/>
          <a:p>
            <a:pPr>
              <a:defRPr/>
            </a:pPr>
            <a:r>
              <a:rPr lang="en-US" dirty="0" smtClean="0"/>
              <a:t>By combining labor (L) and capital (K)</a:t>
            </a:r>
          </a:p>
          <a:p>
            <a:pPr>
              <a:defRPr/>
            </a:pPr>
            <a:r>
              <a:rPr lang="en-US" dirty="0" smtClean="0"/>
              <a:t>Technology described by an Aggregate Production Function:</a:t>
            </a:r>
          </a:p>
          <a:p>
            <a:pPr>
              <a:defRPr/>
            </a:pPr>
            <a:endParaRPr lang="en-US" dirty="0"/>
          </a:p>
          <a:p>
            <a:pPr>
              <a:defRPr/>
            </a:pPr>
            <a:endParaRPr lang="en-US" dirty="0" smtClean="0"/>
          </a:p>
          <a:p>
            <a:pPr marL="0" indent="0">
              <a:buFontTx/>
              <a:buNone/>
              <a:defRPr/>
            </a:pPr>
            <a:endParaRPr lang="en-US" dirty="0"/>
          </a:p>
        </p:txBody>
      </p:sp>
      <p:sp>
        <p:nvSpPr>
          <p:cNvPr id="819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8197"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8198" name="Object 6"/>
          <p:cNvGraphicFramePr>
            <a:graphicFrameLocks noChangeAspect="1"/>
          </p:cNvGraphicFramePr>
          <p:nvPr>
            <p:extLst>
              <p:ext uri="{D42A27DB-BD31-4B8C-83A1-F6EECF244321}">
                <p14:modId xmlns:p14="http://schemas.microsoft.com/office/powerpoint/2010/main" val="3311407834"/>
              </p:ext>
            </p:extLst>
          </p:nvPr>
        </p:nvGraphicFramePr>
        <p:xfrm>
          <a:off x="1615440" y="3307080"/>
          <a:ext cx="2300288" cy="609600"/>
        </p:xfrm>
        <a:graphic>
          <a:graphicData uri="http://schemas.openxmlformats.org/presentationml/2006/ole">
            <mc:AlternateContent xmlns:mc="http://schemas.openxmlformats.org/markup-compatibility/2006">
              <mc:Choice xmlns:v="urn:schemas-microsoft-com:vml" Requires="v">
                <p:oleObj spid="_x0000_s31798" name="Equation" r:id="rId3" imgW="787058" imgH="203112" progId="Equation.DSMT4">
                  <p:embed/>
                </p:oleObj>
              </mc:Choice>
              <mc:Fallback>
                <p:oleObj name="Equation" r:id="rId3" imgW="787058" imgH="203112"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5440" y="3307080"/>
                        <a:ext cx="2300288"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8199" name="Object 4"/>
          <p:cNvGraphicFramePr>
            <a:graphicFrameLocks noChangeAspect="1"/>
          </p:cNvGraphicFramePr>
          <p:nvPr>
            <p:extLst>
              <p:ext uri="{D42A27DB-BD31-4B8C-83A1-F6EECF244321}">
                <p14:modId xmlns:p14="http://schemas.microsoft.com/office/powerpoint/2010/main" val="3813015472"/>
              </p:ext>
            </p:extLst>
          </p:nvPr>
        </p:nvGraphicFramePr>
        <p:xfrm>
          <a:off x="1950720" y="4191000"/>
          <a:ext cx="2173288" cy="1866900"/>
        </p:xfrm>
        <a:graphic>
          <a:graphicData uri="http://schemas.openxmlformats.org/presentationml/2006/ole">
            <mc:AlternateContent xmlns:mc="http://schemas.openxmlformats.org/markup-compatibility/2006">
              <mc:Choice xmlns:v="urn:schemas-microsoft-com:vml" Requires="v">
                <p:oleObj spid="_x0000_s31799" name="Equation" r:id="rId5" imgW="774364" imgH="685502" progId="Equation.DSMT4">
                  <p:embed/>
                </p:oleObj>
              </mc:Choice>
              <mc:Fallback>
                <p:oleObj name="Equation" r:id="rId5" imgW="774364" imgH="685502"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50720" y="4191000"/>
                        <a:ext cx="2173288" cy="18669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8204" name="Picture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31080" y="2993906"/>
            <a:ext cx="3836851" cy="3424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19578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Constant Returns to Scale</a:t>
            </a:r>
            <a:endParaRPr lang="en-US" dirty="0"/>
          </a:p>
        </p:txBody>
      </p:sp>
      <p:pic>
        <p:nvPicPr>
          <p:cNvPr id="337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6352" y="2057400"/>
            <a:ext cx="4602163" cy="4151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Object 5"/>
          <p:cNvGraphicFramePr>
            <a:graphicFrameLocks noGrp="1" noChangeAspect="1"/>
          </p:cNvGraphicFramePr>
          <p:nvPr>
            <p:extLst>
              <p:ext uri="{D42A27DB-BD31-4B8C-83A1-F6EECF244321}">
                <p14:modId xmlns:p14="http://schemas.microsoft.com/office/powerpoint/2010/main" val="1966463591"/>
              </p:ext>
            </p:extLst>
          </p:nvPr>
        </p:nvGraphicFramePr>
        <p:xfrm>
          <a:off x="381000" y="2046096"/>
          <a:ext cx="3295650" cy="3932880"/>
        </p:xfrm>
        <a:graphic>
          <a:graphicData uri="http://schemas.openxmlformats.org/presentationml/2006/ole">
            <mc:AlternateContent xmlns:mc="http://schemas.openxmlformats.org/markup-compatibility/2006">
              <mc:Choice xmlns:v="urn:schemas-microsoft-com:vml" Requires="v">
                <p:oleObj spid="_x0000_s33819" name="Equation" r:id="rId4" imgW="1511280" imgH="1803240" progId="Equation.DSMT4">
                  <p:embed/>
                </p:oleObj>
              </mc:Choice>
              <mc:Fallback>
                <p:oleObj name="Equation" r:id="rId4" imgW="1511280" imgH="1803240" progId="Equation.DSMT4">
                  <p:embed/>
                  <p:pic>
                    <p:nvPicPr>
                      <p:cNvPr id="0" name="Object 4"/>
                      <p:cNvPicPr>
                        <a:picLocks noGrp="1" noChangeAspect="1" noChangeArrowheads="1"/>
                      </p:cNvPicPr>
                      <p:nvPr/>
                    </p:nvPicPr>
                    <p:blipFill>
                      <a:blip r:embed="rId5"/>
                      <a:srcRect/>
                      <a:stretch>
                        <a:fillRect/>
                      </a:stretch>
                    </p:blipFill>
                    <p:spPr bwMode="auto">
                      <a:xfrm>
                        <a:off x="381000" y="2046096"/>
                        <a:ext cx="3295650" cy="393288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611550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7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US" dirty="0" smtClean="0"/>
              <a:t>What Explains Capital/worker in an Economy?</a:t>
            </a:r>
            <a:endParaRPr lang="en-US" dirty="0"/>
          </a:p>
        </p:txBody>
      </p:sp>
      <p:sp>
        <p:nvSpPr>
          <p:cNvPr id="3" name="Content Placeholder 2"/>
          <p:cNvSpPr>
            <a:spLocks noGrp="1"/>
          </p:cNvSpPr>
          <p:nvPr>
            <p:ph idx="1"/>
          </p:nvPr>
        </p:nvSpPr>
        <p:spPr>
          <a:xfrm>
            <a:off x="457200" y="1978928"/>
            <a:ext cx="8229600" cy="4495800"/>
          </a:xfrm>
        </p:spPr>
        <p:txBody>
          <a:bodyPr>
            <a:normAutofit fontScale="77500" lnSpcReduction="20000"/>
          </a:bodyPr>
          <a:lstStyle/>
          <a:p>
            <a:pPr lvl="0"/>
            <a:r>
              <a:rPr lang="en-US" dirty="0"/>
              <a:t>The amount of investment per </a:t>
            </a:r>
            <a:r>
              <a:rPr lang="en-US" dirty="0" smtClean="0"/>
              <a:t>worker</a:t>
            </a:r>
          </a:p>
          <a:p>
            <a:pPr lvl="1"/>
            <a:r>
              <a:rPr lang="en-US" dirty="0"/>
              <a:t>C</a:t>
            </a:r>
            <a:r>
              <a:rPr lang="en-US" dirty="0" smtClean="0"/>
              <a:t>reates capital</a:t>
            </a:r>
          </a:p>
          <a:p>
            <a:pPr lvl="0"/>
            <a:endParaRPr lang="en-US" dirty="0"/>
          </a:p>
          <a:p>
            <a:pPr lvl="0"/>
            <a:r>
              <a:rPr lang="en-US" dirty="0"/>
              <a:t>The population growth </a:t>
            </a:r>
            <a:r>
              <a:rPr lang="en-US" dirty="0" smtClean="0"/>
              <a:t>rate</a:t>
            </a:r>
          </a:p>
          <a:p>
            <a:pPr lvl="1"/>
            <a:r>
              <a:rPr lang="en-US" dirty="0" smtClean="0"/>
              <a:t>Adds </a:t>
            </a:r>
            <a:r>
              <a:rPr lang="en-US" dirty="0"/>
              <a:t>workers and dilutes the amount of capital per </a:t>
            </a:r>
            <a:r>
              <a:rPr lang="en-US" dirty="0" smtClean="0"/>
              <a:t>worker</a:t>
            </a:r>
          </a:p>
          <a:p>
            <a:pPr lvl="0"/>
            <a:endParaRPr lang="en-US" dirty="0"/>
          </a:p>
          <a:p>
            <a:pPr lvl="0">
              <a:spcAft>
                <a:spcPts val="1200"/>
              </a:spcAft>
            </a:pPr>
            <a:r>
              <a:rPr lang="en-US" dirty="0"/>
              <a:t>The capital depreciation rate (how quickly capital wears out during the production process</a:t>
            </a:r>
            <a:r>
              <a:rPr lang="en-US" dirty="0" smtClean="0"/>
              <a:t>)</a:t>
            </a:r>
          </a:p>
          <a:p>
            <a:pPr lvl="1"/>
            <a:r>
              <a:rPr lang="en-US" dirty="0" smtClean="0"/>
              <a:t>steadily </a:t>
            </a:r>
            <a:r>
              <a:rPr lang="en-US" dirty="0"/>
              <a:t>erodes the capital </a:t>
            </a:r>
            <a:r>
              <a:rPr lang="en-US" dirty="0" smtClean="0"/>
              <a:t>stock</a:t>
            </a:r>
          </a:p>
          <a:p>
            <a:pPr lvl="1"/>
            <a:r>
              <a:rPr lang="en-US" dirty="0" smtClean="0"/>
              <a:t>economies </a:t>
            </a:r>
            <a:r>
              <a:rPr lang="en-US" dirty="0"/>
              <a:t>have to keep investing in new capital just to stay in the same place – </a:t>
            </a:r>
            <a:r>
              <a:rPr lang="en-US" dirty="0" smtClean="0"/>
              <a:t>like on a </a:t>
            </a:r>
            <a:r>
              <a:rPr lang="en-US" dirty="0" err="1" smtClean="0"/>
              <a:t>treatmill</a:t>
            </a:r>
            <a:r>
              <a:rPr lang="en-US" dirty="0" smtClean="0"/>
              <a:t>!</a:t>
            </a:r>
            <a:endParaRPr lang="en-US" dirty="0"/>
          </a:p>
        </p:txBody>
      </p:sp>
      <p:sp>
        <p:nvSpPr>
          <p:cNvPr id="819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8197"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Savings Per Worker (</a:t>
            </a:r>
            <a:r>
              <a:rPr lang="en-US" i="1" dirty="0" err="1" smtClean="0"/>
              <a:t>sy</a:t>
            </a:r>
            <a:r>
              <a:rPr lang="en-US" dirty="0" smtClean="0"/>
              <a:t>)</a:t>
            </a:r>
            <a:endParaRPr lang="en-US" dirty="0"/>
          </a:p>
        </p:txBody>
      </p:sp>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600200"/>
            <a:ext cx="4602163" cy="4151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Object 2"/>
          <p:cNvGraphicFramePr>
            <a:graphicFrameLocks noGrp="1" noChangeAspect="1"/>
          </p:cNvGraphicFramePr>
          <p:nvPr>
            <p:extLst>
              <p:ext uri="{D42A27DB-BD31-4B8C-83A1-F6EECF244321}">
                <p14:modId xmlns:p14="http://schemas.microsoft.com/office/powerpoint/2010/main" val="1255880270"/>
              </p:ext>
            </p:extLst>
          </p:nvPr>
        </p:nvGraphicFramePr>
        <p:xfrm>
          <a:off x="4724400" y="3435349"/>
          <a:ext cx="2855913" cy="481013"/>
        </p:xfrm>
        <a:graphic>
          <a:graphicData uri="http://schemas.openxmlformats.org/presentationml/2006/ole">
            <mc:AlternateContent xmlns:mc="http://schemas.openxmlformats.org/markup-compatibility/2006">
              <mc:Choice xmlns:v="urn:schemas-microsoft-com:vml" Requires="v">
                <p:oleObj spid="_x0000_s30776" name="Equation" r:id="rId4" imgW="1206360" imgH="203040" progId="Equation.DSMT4">
                  <p:embed/>
                </p:oleObj>
              </mc:Choice>
              <mc:Fallback>
                <p:oleObj name="Equation" r:id="rId4" imgW="1206360" imgH="203040" progId="Equation.DSMT4">
                  <p:embed/>
                  <p:pic>
                    <p:nvPicPr>
                      <p:cNvPr id="0" name="Object 4"/>
                      <p:cNvPicPr>
                        <a:picLocks noGrp="1" noChangeAspect="1" noChangeArrowheads="1"/>
                      </p:cNvPicPr>
                      <p:nvPr/>
                    </p:nvPicPr>
                    <p:blipFill>
                      <a:blip r:embed="rId5"/>
                      <a:srcRect/>
                      <a:stretch>
                        <a:fillRect/>
                      </a:stretch>
                    </p:blipFill>
                    <p:spPr bwMode="auto">
                      <a:xfrm>
                        <a:off x="4724400" y="3435349"/>
                        <a:ext cx="2855913" cy="4810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4" name="TextBox 3"/>
          <p:cNvSpPr txBox="1"/>
          <p:nvPr/>
        </p:nvSpPr>
        <p:spPr>
          <a:xfrm>
            <a:off x="5029200" y="3886200"/>
            <a:ext cx="2911634" cy="369332"/>
          </a:xfrm>
          <a:prstGeom prst="rect">
            <a:avLst/>
          </a:prstGeom>
          <a:noFill/>
        </p:spPr>
        <p:txBody>
          <a:bodyPr wrap="square" rtlCol="0">
            <a:spAutoFit/>
          </a:bodyPr>
          <a:lstStyle/>
          <a:p>
            <a:r>
              <a:rPr lang="en-US" dirty="0" smtClean="0"/>
              <a:t>(s = the savings rate)</a:t>
            </a:r>
            <a:endParaRPr lang="en-US" dirty="0"/>
          </a:p>
        </p:txBody>
      </p:sp>
      <p:graphicFrame>
        <p:nvGraphicFramePr>
          <p:cNvPr id="5" name="Object 4"/>
          <p:cNvGraphicFramePr>
            <a:graphicFrameLocks noGrp="1" noChangeAspect="1"/>
          </p:cNvGraphicFramePr>
          <p:nvPr>
            <p:extLst>
              <p:ext uri="{D42A27DB-BD31-4B8C-83A1-F6EECF244321}">
                <p14:modId xmlns:p14="http://schemas.microsoft.com/office/powerpoint/2010/main" val="2698111388"/>
              </p:ext>
            </p:extLst>
          </p:nvPr>
        </p:nvGraphicFramePr>
        <p:xfrm>
          <a:off x="914400" y="5771985"/>
          <a:ext cx="7325952" cy="735013"/>
        </p:xfrm>
        <a:graphic>
          <a:graphicData uri="http://schemas.openxmlformats.org/presentationml/2006/ole">
            <mc:AlternateContent xmlns:mc="http://schemas.openxmlformats.org/markup-compatibility/2006">
              <mc:Choice xmlns:v="urn:schemas-microsoft-com:vml" Requires="v">
                <p:oleObj spid="_x0000_s30777" name="Equation" r:id="rId6" imgW="2031840" imgH="203040" progId="Equation.DSMT4">
                  <p:embed/>
                </p:oleObj>
              </mc:Choice>
              <mc:Fallback>
                <p:oleObj name="Equation" r:id="rId6" imgW="2031840" imgH="203040" progId="Equation.DSMT4">
                  <p:embed/>
                  <p:pic>
                    <p:nvPicPr>
                      <p:cNvPr id="0" name="Object 2"/>
                      <p:cNvPicPr>
                        <a:picLocks noGrp="1" noChangeAspect="1" noChangeArrowheads="1"/>
                      </p:cNvPicPr>
                      <p:nvPr/>
                    </p:nvPicPr>
                    <p:blipFill>
                      <a:blip r:embed="rId7"/>
                      <a:srcRect/>
                      <a:stretch>
                        <a:fillRect/>
                      </a:stretch>
                    </p:blipFill>
                    <p:spPr bwMode="auto">
                      <a:xfrm>
                        <a:off x="914400" y="5771985"/>
                        <a:ext cx="7325952" cy="735013"/>
                      </a:xfrm>
                      <a:prstGeom prst="rect">
                        <a:avLst/>
                      </a:prstGeom>
                      <a:noFill/>
                      <a:ln>
                        <a:noFill/>
                      </a:ln>
                    </p:spPr>
                  </p:pic>
                </p:oleObj>
              </mc:Fallback>
            </mc:AlternateContent>
          </a:graphicData>
        </a:graphic>
      </p:graphicFrame>
      <p:sp>
        <p:nvSpPr>
          <p:cNvPr id="6" name="TextBox 5"/>
          <p:cNvSpPr txBox="1"/>
          <p:nvPr/>
        </p:nvSpPr>
        <p:spPr>
          <a:xfrm>
            <a:off x="304800" y="4277141"/>
            <a:ext cx="1447800" cy="923330"/>
          </a:xfrm>
          <a:prstGeom prst="rect">
            <a:avLst/>
          </a:prstGeom>
          <a:noFill/>
        </p:spPr>
        <p:txBody>
          <a:bodyPr wrap="square" rtlCol="0">
            <a:spAutoFit/>
          </a:bodyPr>
          <a:lstStyle/>
          <a:p>
            <a:r>
              <a:rPr lang="en-US" dirty="0" smtClean="0">
                <a:solidFill>
                  <a:srgbClr val="FF0000"/>
                </a:solidFill>
              </a:rPr>
              <a:t>No capital, no savings, no income!</a:t>
            </a:r>
            <a:endParaRPr lang="en-US" dirty="0">
              <a:solidFill>
                <a:srgbClr val="FF0000"/>
              </a:solidFill>
            </a:endParaRPr>
          </a:p>
        </p:txBody>
      </p:sp>
      <p:cxnSp>
        <p:nvCxnSpPr>
          <p:cNvPr id="8" name="Straight Arrow Connector 7"/>
          <p:cNvCxnSpPr>
            <a:stCxn id="6" idx="3"/>
          </p:cNvCxnSpPr>
          <p:nvPr/>
        </p:nvCxnSpPr>
        <p:spPr>
          <a:xfrm>
            <a:off x="1752600" y="4738806"/>
            <a:ext cx="533400" cy="461665"/>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34838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 in Capital Per Worker</a:t>
            </a:r>
            <a:endParaRPr lang="en-US" dirty="0"/>
          </a:p>
        </p:txBody>
      </p:sp>
      <p:sp>
        <p:nvSpPr>
          <p:cNvPr id="3" name="Content Placeholder 2"/>
          <p:cNvSpPr>
            <a:spLocks noGrp="1"/>
          </p:cNvSpPr>
          <p:nvPr>
            <p:ph idx="1"/>
          </p:nvPr>
        </p:nvSpPr>
        <p:spPr>
          <a:xfrm>
            <a:off x="457200" y="5562600"/>
            <a:ext cx="8229600" cy="563563"/>
          </a:xfrm>
        </p:spPr>
        <p:txBody>
          <a:bodyPr/>
          <a:lstStyle/>
          <a:p>
            <a:endParaRPr lang="en-US" dirty="0"/>
          </a:p>
        </p:txBody>
      </p:sp>
      <p:graphicFrame>
        <p:nvGraphicFramePr>
          <p:cNvPr id="4" name="Object 3"/>
          <p:cNvGraphicFramePr>
            <a:graphicFrameLocks noGrp="1" noChangeAspect="1"/>
          </p:cNvGraphicFramePr>
          <p:nvPr>
            <p:extLst>
              <p:ext uri="{D42A27DB-BD31-4B8C-83A1-F6EECF244321}">
                <p14:modId xmlns:p14="http://schemas.microsoft.com/office/powerpoint/2010/main" val="2115983197"/>
              </p:ext>
            </p:extLst>
          </p:nvPr>
        </p:nvGraphicFramePr>
        <p:xfrm>
          <a:off x="762000" y="2286000"/>
          <a:ext cx="7343130" cy="1752600"/>
        </p:xfrm>
        <a:graphic>
          <a:graphicData uri="http://schemas.openxmlformats.org/presentationml/2006/ole">
            <mc:AlternateContent xmlns:mc="http://schemas.openxmlformats.org/markup-compatibility/2006">
              <mc:Choice xmlns:v="urn:schemas-microsoft-com:vml" Requires="v">
                <p:oleObj spid="_x0000_s32796" name="Equation" r:id="rId3" imgW="2768400" imgH="660240" progId="Equation.DSMT4">
                  <p:embed/>
                </p:oleObj>
              </mc:Choice>
              <mc:Fallback>
                <p:oleObj name="Equation" r:id="rId3" imgW="2768400" imgH="660240" progId="Equation.DSMT4">
                  <p:embed/>
                  <p:pic>
                    <p:nvPicPr>
                      <p:cNvPr id="0" name="Object 4"/>
                      <p:cNvPicPr>
                        <a:picLocks noGrp="1" noChangeAspect="1" noChangeArrowheads="1"/>
                      </p:cNvPicPr>
                      <p:nvPr/>
                    </p:nvPicPr>
                    <p:blipFill>
                      <a:blip r:embed="rId4"/>
                      <a:srcRect/>
                      <a:stretch>
                        <a:fillRect/>
                      </a:stretch>
                    </p:blipFill>
                    <p:spPr bwMode="auto">
                      <a:xfrm>
                        <a:off x="762000" y="2286000"/>
                        <a:ext cx="7343130" cy="175260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37866973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152400"/>
            <a:ext cx="8229600" cy="1143000"/>
          </a:xfrm>
        </p:spPr>
        <p:txBody>
          <a:bodyPr/>
          <a:lstStyle/>
          <a:p>
            <a:pPr eaLnBrk="1" hangingPunct="1"/>
            <a:r>
              <a:rPr lang="en-US" dirty="0" smtClean="0"/>
              <a:t>Put It All Together: </a:t>
            </a:r>
            <a:br>
              <a:rPr lang="en-US" dirty="0" smtClean="0"/>
            </a:br>
            <a:r>
              <a:rPr lang="en-US" dirty="0" smtClean="0"/>
              <a:t>The Solow Diagram</a:t>
            </a:r>
          </a:p>
        </p:txBody>
      </p:sp>
      <p:sp>
        <p:nvSpPr>
          <p:cNvPr id="12291" name="Text Box 5"/>
          <p:cNvSpPr txBox="1">
            <a:spLocks noChangeArrowheads="1"/>
          </p:cNvSpPr>
          <p:nvPr/>
        </p:nvSpPr>
        <p:spPr bwMode="auto">
          <a:xfrm>
            <a:off x="304800" y="2887692"/>
            <a:ext cx="220583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1600" dirty="0"/>
              <a:t>Point A:  Steady state, long run, or potential output per </a:t>
            </a:r>
            <a:r>
              <a:rPr lang="en-US" sz="1600" dirty="0" smtClean="0"/>
              <a:t>worker</a:t>
            </a:r>
            <a:endParaRPr lang="en-US" sz="1600" dirty="0"/>
          </a:p>
        </p:txBody>
      </p:sp>
      <p:grpSp>
        <p:nvGrpSpPr>
          <p:cNvPr id="5" name="Group 4"/>
          <p:cNvGrpSpPr/>
          <p:nvPr/>
        </p:nvGrpSpPr>
        <p:grpSpPr>
          <a:xfrm>
            <a:off x="2228671" y="1432690"/>
            <a:ext cx="4766937" cy="4654296"/>
            <a:chOff x="2624463" y="1432690"/>
            <a:chExt cx="4766937" cy="4160390"/>
          </a:xfrm>
        </p:grpSpPr>
        <p:pic>
          <p:nvPicPr>
            <p:cNvPr id="1229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4463" y="1630680"/>
              <a:ext cx="4398963"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 name="Straight Arrow Connector 2"/>
            <p:cNvCxnSpPr/>
            <p:nvPr/>
          </p:nvCxnSpPr>
          <p:spPr>
            <a:xfrm flipH="1">
              <a:off x="4659027" y="4572000"/>
              <a:ext cx="685800" cy="0"/>
            </a:xfrm>
            <a:prstGeom prst="straightConnector1">
              <a:avLst/>
            </a:prstGeom>
            <a:ln w="38100">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3878263" y="4572000"/>
              <a:ext cx="685800" cy="0"/>
            </a:xfrm>
            <a:prstGeom prst="straightConnector1">
              <a:avLst/>
            </a:prstGeom>
            <a:ln w="38100">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4" name="Straight Arrow Connector 3"/>
            <p:cNvCxnSpPr/>
            <p:nvPr/>
          </p:nvCxnSpPr>
          <p:spPr>
            <a:xfrm flipH="1" flipV="1">
              <a:off x="4754563" y="3505200"/>
              <a:ext cx="884237" cy="457200"/>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2296" name="TextBox 4"/>
            <p:cNvSpPr txBox="1">
              <a:spLocks noChangeArrowheads="1"/>
            </p:cNvSpPr>
            <p:nvPr/>
          </p:nvSpPr>
          <p:spPr bwMode="auto">
            <a:xfrm>
              <a:off x="5791200" y="3733800"/>
              <a:ext cx="1600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p>
          </p:txBody>
        </p:sp>
        <p:sp>
          <p:nvSpPr>
            <p:cNvPr id="12297" name="TextBox 5"/>
            <p:cNvSpPr txBox="1">
              <a:spLocks noChangeArrowheads="1"/>
            </p:cNvSpPr>
            <p:nvPr/>
          </p:nvSpPr>
          <p:spPr bwMode="auto">
            <a:xfrm>
              <a:off x="5638800" y="3581400"/>
              <a:ext cx="1371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600"/>
                <a:t>Steady State: Where </a:t>
              </a:r>
              <a:r>
                <a:rPr lang="en-US" sz="1600">
                  <a:sym typeface="Symbol" pitchFamily="18" charset="2"/>
                </a:rPr>
                <a:t>k=0</a:t>
              </a:r>
              <a:endParaRPr lang="en-US" sz="1600"/>
            </a:p>
          </p:txBody>
        </p:sp>
        <p:graphicFrame>
          <p:nvGraphicFramePr>
            <p:cNvPr id="2" name="Object 1"/>
            <p:cNvGraphicFramePr>
              <a:graphicFrameLocks noChangeAspect="1"/>
            </p:cNvGraphicFramePr>
            <p:nvPr>
              <p:extLst>
                <p:ext uri="{D42A27DB-BD31-4B8C-83A1-F6EECF244321}">
                  <p14:modId xmlns:p14="http://schemas.microsoft.com/office/powerpoint/2010/main" val="2711107734"/>
                </p:ext>
              </p:extLst>
            </p:nvPr>
          </p:nvGraphicFramePr>
          <p:xfrm>
            <a:off x="3563817" y="1432690"/>
            <a:ext cx="2227383" cy="395980"/>
          </p:xfrm>
          <a:graphic>
            <a:graphicData uri="http://schemas.openxmlformats.org/presentationml/2006/ole">
              <mc:AlternateContent xmlns:mc="http://schemas.openxmlformats.org/markup-compatibility/2006">
                <mc:Choice xmlns:v="urn:schemas-microsoft-com:vml" Requires="v">
                  <p:oleObj spid="_x0000_s26662" name="Equation" r:id="rId4" imgW="1143000" imgH="203040" progId="Equation.DSMT4">
                    <p:embed/>
                  </p:oleObj>
                </mc:Choice>
                <mc:Fallback>
                  <p:oleObj name="Equation" r:id="rId4" imgW="1143000" imgH="203040" progId="Equation.DSMT4">
                    <p:embed/>
                    <p:pic>
                      <p:nvPicPr>
                        <p:cNvPr id="0" name=""/>
                        <p:cNvPicPr/>
                        <p:nvPr/>
                      </p:nvPicPr>
                      <p:blipFill>
                        <a:blip r:embed="rId5"/>
                        <a:stretch>
                          <a:fillRect/>
                        </a:stretch>
                      </p:blipFill>
                      <p:spPr>
                        <a:xfrm>
                          <a:off x="3563817" y="1432690"/>
                          <a:ext cx="2227383" cy="395980"/>
                        </a:xfrm>
                        <a:prstGeom prst="rect">
                          <a:avLst/>
                        </a:prstGeom>
                      </p:spPr>
                    </p:pic>
                  </p:oleObj>
                </mc:Fallback>
              </mc:AlternateContent>
            </a:graphicData>
          </a:graphic>
        </p:graphicFrame>
      </p:grpSp>
      <p:grpSp>
        <p:nvGrpSpPr>
          <p:cNvPr id="25" name="Group 24"/>
          <p:cNvGrpSpPr/>
          <p:nvPr/>
        </p:nvGrpSpPr>
        <p:grpSpPr>
          <a:xfrm>
            <a:off x="1888238" y="2674916"/>
            <a:ext cx="4000805" cy="3561100"/>
            <a:chOff x="1901886" y="2320068"/>
            <a:chExt cx="4000805" cy="3561100"/>
          </a:xfrm>
        </p:grpSpPr>
        <p:cxnSp>
          <p:nvCxnSpPr>
            <p:cNvPr id="14" name="Straight Arrow Connector 13"/>
            <p:cNvCxnSpPr/>
            <p:nvPr/>
          </p:nvCxnSpPr>
          <p:spPr>
            <a:xfrm>
              <a:off x="3482471" y="5593080"/>
              <a:ext cx="415427" cy="1440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4553771" y="5570084"/>
              <a:ext cx="395264" cy="1678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Oval 15"/>
            <p:cNvSpPr/>
            <p:nvPr/>
          </p:nvSpPr>
          <p:spPr>
            <a:xfrm>
              <a:off x="4110052" y="5593080"/>
              <a:ext cx="259326" cy="2880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c 16"/>
            <p:cNvSpPr/>
            <p:nvPr/>
          </p:nvSpPr>
          <p:spPr>
            <a:xfrm rot="7841574">
              <a:off x="2156811" y="2065143"/>
              <a:ext cx="3490955" cy="4000805"/>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dirty="0" smtClean="0"/>
              <a:t>A Higher Savings </a:t>
            </a:r>
            <a:r>
              <a:rPr lang="en-US" dirty="0"/>
              <a:t>Rate (</a:t>
            </a:r>
            <a:r>
              <a:rPr lang="en-US" i="1" dirty="0"/>
              <a:t>s’&gt;s</a:t>
            </a:r>
            <a:r>
              <a:rPr lang="en-US" dirty="0"/>
              <a:t>) </a:t>
            </a:r>
            <a:r>
              <a:rPr lang="en-US" dirty="0" smtClean="0"/>
              <a:t>Raises K and Income/Worker</a:t>
            </a:r>
          </a:p>
        </p:txBody>
      </p:sp>
      <p:pic>
        <p:nvPicPr>
          <p:cNvPr id="1331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3344" y="1489872"/>
            <a:ext cx="524827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3"/>
          <p:cNvGrpSpPr/>
          <p:nvPr/>
        </p:nvGrpSpPr>
        <p:grpSpPr>
          <a:xfrm>
            <a:off x="1915533" y="2811276"/>
            <a:ext cx="4000805" cy="3561100"/>
            <a:chOff x="1901886" y="2320068"/>
            <a:chExt cx="4000805" cy="3561100"/>
          </a:xfrm>
        </p:grpSpPr>
        <p:cxnSp>
          <p:nvCxnSpPr>
            <p:cNvPr id="5" name="Straight Arrow Connector 4"/>
            <p:cNvCxnSpPr/>
            <p:nvPr/>
          </p:nvCxnSpPr>
          <p:spPr>
            <a:xfrm>
              <a:off x="3482471" y="5593080"/>
              <a:ext cx="415427" cy="1440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H="1">
              <a:off x="4553771" y="5570084"/>
              <a:ext cx="395264" cy="1678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110052" y="5593080"/>
              <a:ext cx="259326" cy="2880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c 7"/>
            <p:cNvSpPr/>
            <p:nvPr/>
          </p:nvSpPr>
          <p:spPr>
            <a:xfrm rot="7841574">
              <a:off x="2156811" y="2065143"/>
              <a:ext cx="3490955" cy="4000805"/>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dirty="0" smtClean="0"/>
              <a:t>A Higher Savings </a:t>
            </a:r>
            <a:r>
              <a:rPr lang="en-US" dirty="0"/>
              <a:t>Rate (</a:t>
            </a:r>
            <a:r>
              <a:rPr lang="en-US" i="1" dirty="0"/>
              <a:t>s’&gt;s</a:t>
            </a:r>
            <a:r>
              <a:rPr lang="en-US" dirty="0"/>
              <a:t>) </a:t>
            </a:r>
            <a:r>
              <a:rPr lang="en-US" dirty="0" smtClean="0"/>
              <a:t>Raises K and Income/Worker</a:t>
            </a:r>
          </a:p>
        </p:txBody>
      </p:sp>
      <p:pic>
        <p:nvPicPr>
          <p:cNvPr id="1331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3344" y="1489872"/>
            <a:ext cx="524827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3"/>
          <p:cNvGrpSpPr/>
          <p:nvPr/>
        </p:nvGrpSpPr>
        <p:grpSpPr>
          <a:xfrm>
            <a:off x="2775357" y="2811276"/>
            <a:ext cx="4000805" cy="3561100"/>
            <a:chOff x="1901886" y="2320068"/>
            <a:chExt cx="4000805" cy="3561100"/>
          </a:xfrm>
        </p:grpSpPr>
        <p:cxnSp>
          <p:nvCxnSpPr>
            <p:cNvPr id="5" name="Straight Arrow Connector 4"/>
            <p:cNvCxnSpPr/>
            <p:nvPr/>
          </p:nvCxnSpPr>
          <p:spPr>
            <a:xfrm>
              <a:off x="3482471" y="5593080"/>
              <a:ext cx="415427" cy="1440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H="1">
              <a:off x="4553771" y="5570084"/>
              <a:ext cx="395264" cy="1678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110052" y="5593080"/>
              <a:ext cx="259326" cy="2880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c 7"/>
            <p:cNvSpPr/>
            <p:nvPr/>
          </p:nvSpPr>
          <p:spPr>
            <a:xfrm rot="7841574">
              <a:off x="2156811" y="2065143"/>
              <a:ext cx="3490955" cy="4000805"/>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7056046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95300" y="152400"/>
            <a:ext cx="8420100" cy="1096963"/>
          </a:xfrm>
        </p:spPr>
        <p:txBody>
          <a:bodyPr/>
          <a:lstStyle/>
          <a:p>
            <a:r>
              <a:rPr lang="en-US" sz="4000" smtClean="0"/>
              <a:t>Can the Savings Rate Be </a:t>
            </a:r>
            <a:r>
              <a:rPr lang="en-US" sz="4000" i="1" smtClean="0"/>
              <a:t>Too</a:t>
            </a:r>
            <a:r>
              <a:rPr lang="en-US" sz="4000" smtClean="0"/>
              <a:t> High?</a:t>
            </a:r>
          </a:p>
        </p:txBody>
      </p:sp>
      <p:sp>
        <p:nvSpPr>
          <p:cNvPr id="5" name="Rectangle 4"/>
          <p:cNvSpPr>
            <a:spLocks noChangeArrowheads="1"/>
          </p:cNvSpPr>
          <p:nvPr/>
        </p:nvSpPr>
        <p:spPr bwMode="auto">
          <a:xfrm>
            <a:off x="914400" y="3962400"/>
            <a:ext cx="7391400"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Chinese people older than 50 save more than 60 percent of their income. They remember the “bitter years:” </a:t>
            </a:r>
          </a:p>
          <a:p>
            <a:r>
              <a:rPr lang="en-US"/>
              <a:t>	- the Great Famine (1958 to 1961)</a:t>
            </a:r>
          </a:p>
          <a:p>
            <a:pPr>
              <a:spcAft>
                <a:spcPts val="600"/>
              </a:spcAft>
            </a:pPr>
            <a:r>
              <a:rPr lang="en-US"/>
              <a:t>	- violence of the Cultural Revolution (1966 to 1976) </a:t>
            </a:r>
          </a:p>
          <a:p>
            <a:r>
              <a:rPr lang="en-US"/>
              <a:t>One young Chinese man said: “</a:t>
            </a:r>
            <a:r>
              <a:rPr lang="en-US" i="1"/>
              <a:t>Maybe I’m too busy to have a lot of time spending money</a:t>
            </a:r>
            <a:r>
              <a:rPr lang="en-US"/>
              <a:t>.”</a:t>
            </a:r>
            <a:endParaRPr lang="en-US" b="1"/>
          </a:p>
          <a:p>
            <a:endParaRPr lang="en-US" b="1"/>
          </a:p>
        </p:txBody>
      </p:sp>
      <p:sp>
        <p:nvSpPr>
          <p:cNvPr id="14340" name="TextBox 7"/>
          <p:cNvSpPr txBox="1">
            <a:spLocks noChangeArrowheads="1"/>
          </p:cNvSpPr>
          <p:nvPr/>
        </p:nvSpPr>
        <p:spPr bwMode="auto">
          <a:xfrm>
            <a:off x="114300" y="5948363"/>
            <a:ext cx="8991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200"/>
              <a:t>Source Data: OECD, World Bank, Standard Chartered, Turkish State Planning Office, British Office for National Statistics</a:t>
            </a:r>
          </a:p>
          <a:p>
            <a:pPr eaLnBrk="1" hangingPunct="1"/>
            <a:r>
              <a:rPr lang="en-US" sz="800"/>
              <a:t>http://www.businessweek.com/printer/articles/46918-how-household-savings-stack-up-in-asia-the-west-and-latin-america</a:t>
            </a:r>
          </a:p>
          <a:p>
            <a:pPr eaLnBrk="1" hangingPunct="1"/>
            <a:r>
              <a:rPr lang="en-US" sz="1200" b="1"/>
              <a:t>Keith B. Richburg, “Getting Chinese to stop saving and start spending is a hard sell.” </a:t>
            </a:r>
            <a:r>
              <a:rPr lang="en-US" sz="1200" b="1" i="1"/>
              <a:t>The Washington Post</a:t>
            </a:r>
            <a:r>
              <a:rPr lang="en-US" sz="1200" b="1"/>
              <a:t>, 7/5/2012, </a:t>
            </a:r>
          </a:p>
          <a:p>
            <a:pPr eaLnBrk="1" hangingPunct="1"/>
            <a:r>
              <a:rPr lang="en-US" sz="800"/>
              <a:t>http://www.washingtonpost.com/world/asia_pacific/getting-chinese-to-stop-saving-and-start-spending-is-a-hard-sell/2012/07/04/gJQAc7P6OW_story.html</a:t>
            </a:r>
          </a:p>
        </p:txBody>
      </p:sp>
      <p:pic>
        <p:nvPicPr>
          <p:cNvPr id="1434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4350" y="1076325"/>
            <a:ext cx="5651500" cy="275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smtClean="0"/>
              <a:t>Explaining Household Savings</a:t>
            </a:r>
            <a:br>
              <a:rPr lang="en-US" smtClean="0"/>
            </a:br>
            <a:r>
              <a:rPr lang="en-US" sz="800" smtClean="0"/>
              <a:t>http://www.businessweek.com/printer/articles/46918-how-household-savings-stack-up-in-asia-the-west-and-latin-america</a:t>
            </a:r>
          </a:p>
        </p:txBody>
      </p:sp>
      <p:sp>
        <p:nvSpPr>
          <p:cNvPr id="15363" name="Content Placeholder 2"/>
          <p:cNvSpPr>
            <a:spLocks noGrp="1"/>
          </p:cNvSpPr>
          <p:nvPr>
            <p:ph idx="1"/>
          </p:nvPr>
        </p:nvSpPr>
        <p:spPr>
          <a:xfrm>
            <a:off x="304800" y="1752600"/>
            <a:ext cx="8922224" cy="5486400"/>
          </a:xfrm>
        </p:spPr>
        <p:txBody>
          <a:bodyPr/>
          <a:lstStyle/>
          <a:p>
            <a:r>
              <a:rPr lang="en-US" sz="1400" b="1" dirty="0" smtClean="0"/>
              <a:t>China: 38%</a:t>
            </a:r>
          </a:p>
          <a:p>
            <a:pPr lvl="1"/>
            <a:r>
              <a:rPr lang="en-US" sz="1000" dirty="0" smtClean="0"/>
              <a:t>No national safety net</a:t>
            </a:r>
          </a:p>
          <a:p>
            <a:r>
              <a:rPr lang="en-US" sz="1400" b="1" dirty="0" smtClean="0"/>
              <a:t>India: 34.7%</a:t>
            </a:r>
          </a:p>
          <a:p>
            <a:pPr lvl="1"/>
            <a:r>
              <a:rPr lang="en-US" sz="1000" dirty="0" smtClean="0"/>
              <a:t>India's savings rate has been building along with the acceleration of its GDP growth</a:t>
            </a:r>
          </a:p>
          <a:p>
            <a:r>
              <a:rPr lang="en-US" sz="1400" b="1" dirty="0" smtClean="0"/>
              <a:t>Turkey: 19.5%</a:t>
            </a:r>
          </a:p>
          <a:p>
            <a:pPr lvl="1"/>
            <a:r>
              <a:rPr lang="en-US" sz="1000" dirty="0" smtClean="0"/>
              <a:t>Turkish savings, high by U.S. standards, are not enough for a developing country</a:t>
            </a:r>
          </a:p>
          <a:p>
            <a:r>
              <a:rPr lang="en-US" sz="1400" b="1" dirty="0" smtClean="0"/>
              <a:t>Switzerland: 14.3%</a:t>
            </a:r>
          </a:p>
          <a:p>
            <a:pPr lvl="1"/>
            <a:r>
              <a:rPr lang="en-US" sz="1000" dirty="0" smtClean="0"/>
              <a:t>The Swiss vie with Swedes and Austrians to be the top savers in the West</a:t>
            </a:r>
          </a:p>
          <a:p>
            <a:r>
              <a:rPr lang="en-US" sz="1400" b="1" dirty="0" smtClean="0"/>
              <a:t>Ireland: 12.3%</a:t>
            </a:r>
          </a:p>
          <a:p>
            <a:pPr lvl="1"/>
            <a:r>
              <a:rPr lang="en-US" sz="1000" dirty="0" smtClean="0"/>
              <a:t>The Irish savings rate quadrupled over two years in response to the financial crisis</a:t>
            </a:r>
          </a:p>
          <a:p>
            <a:r>
              <a:rPr lang="en-US" sz="1400" b="1" dirty="0" smtClean="0"/>
              <a:t>Britain: 7%</a:t>
            </a:r>
          </a:p>
          <a:p>
            <a:pPr lvl="1"/>
            <a:r>
              <a:rPr lang="en-US" sz="1000" dirty="0" smtClean="0"/>
              <a:t>British savings have declined sharply since the early 1990s</a:t>
            </a:r>
          </a:p>
          <a:p>
            <a:r>
              <a:rPr lang="en-US" sz="1400" b="1" dirty="0" smtClean="0"/>
              <a:t>Brazil: 6.8%</a:t>
            </a:r>
          </a:p>
          <a:p>
            <a:pPr lvl="1"/>
            <a:r>
              <a:rPr lang="en-US" sz="1000" dirty="0" smtClean="0"/>
              <a:t>Latin American economies generally have low savings rates</a:t>
            </a:r>
          </a:p>
          <a:p>
            <a:r>
              <a:rPr lang="en-US" sz="1400" b="1" dirty="0" smtClean="0"/>
              <a:t>U.S.: 3.9%</a:t>
            </a:r>
          </a:p>
          <a:p>
            <a:pPr lvl="1"/>
            <a:r>
              <a:rPr lang="en-US" sz="1000" dirty="0" smtClean="0"/>
              <a:t>U.S. savings are up from a 1.7% low but far below a postwar average of 7% or so</a:t>
            </a:r>
          </a:p>
          <a:p>
            <a:r>
              <a:rPr lang="en-US" sz="1400" b="1" dirty="0" smtClean="0"/>
              <a:t>Japan: 2.8%</a:t>
            </a:r>
          </a:p>
          <a:p>
            <a:pPr lvl="1"/>
            <a:r>
              <a:rPr lang="en-US" sz="1000" dirty="0" smtClean="0"/>
              <a:t>The savings decline in Japan from 15% in 1992 is the most dramatic in the industrialized world</a:t>
            </a:r>
          </a:p>
          <a:p>
            <a:r>
              <a:rPr lang="en-US" sz="1400" b="1" dirty="0" err="1" smtClean="0"/>
              <a:t>Austraila</a:t>
            </a:r>
            <a:r>
              <a:rPr lang="en-US" sz="1400" b="1" dirty="0" smtClean="0"/>
              <a:t>: 2.5%</a:t>
            </a:r>
          </a:p>
          <a:p>
            <a:pPr lvl="1"/>
            <a:r>
              <a:rPr lang="en-US" sz="1000" dirty="0" smtClean="0"/>
              <a:t>The Australians, like the Americans, have had a huge housing boom compensating for the loss in savings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t>Higher Population Growth or Depreciation Do the Opposite</a:t>
            </a:r>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1828800"/>
            <a:ext cx="5195888" cy="457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3"/>
          <p:cNvGrpSpPr/>
          <p:nvPr/>
        </p:nvGrpSpPr>
        <p:grpSpPr>
          <a:xfrm>
            <a:off x="2229438" y="2920580"/>
            <a:ext cx="4000805" cy="3561100"/>
            <a:chOff x="1901886" y="2320068"/>
            <a:chExt cx="4000805" cy="3561100"/>
          </a:xfrm>
        </p:grpSpPr>
        <p:cxnSp>
          <p:nvCxnSpPr>
            <p:cNvPr id="5" name="Straight Arrow Connector 4"/>
            <p:cNvCxnSpPr/>
            <p:nvPr/>
          </p:nvCxnSpPr>
          <p:spPr>
            <a:xfrm>
              <a:off x="3482471" y="5593080"/>
              <a:ext cx="415427" cy="1440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H="1">
              <a:off x="4553771" y="5570084"/>
              <a:ext cx="395264" cy="1678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110052" y="5593080"/>
              <a:ext cx="259326" cy="2880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c 7"/>
            <p:cNvSpPr/>
            <p:nvPr/>
          </p:nvSpPr>
          <p:spPr>
            <a:xfrm rot="7841574">
              <a:off x="2156811" y="2065143"/>
              <a:ext cx="3490955" cy="4000805"/>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3159954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t>Higher Population Growth or Depreciation Do the Opposite</a:t>
            </a:r>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1828800"/>
            <a:ext cx="5195888" cy="457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3"/>
          <p:cNvGrpSpPr/>
          <p:nvPr/>
        </p:nvGrpSpPr>
        <p:grpSpPr>
          <a:xfrm>
            <a:off x="1260430" y="2920580"/>
            <a:ext cx="4000805" cy="3561100"/>
            <a:chOff x="1901886" y="2320068"/>
            <a:chExt cx="4000805" cy="3561100"/>
          </a:xfrm>
        </p:grpSpPr>
        <p:cxnSp>
          <p:nvCxnSpPr>
            <p:cNvPr id="5" name="Straight Arrow Connector 4"/>
            <p:cNvCxnSpPr/>
            <p:nvPr/>
          </p:nvCxnSpPr>
          <p:spPr>
            <a:xfrm>
              <a:off x="3482471" y="5593080"/>
              <a:ext cx="415427" cy="1440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H="1">
              <a:off x="4553771" y="5570084"/>
              <a:ext cx="395264" cy="1678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110052" y="5593080"/>
              <a:ext cx="259326" cy="2880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c 7"/>
            <p:cNvSpPr/>
            <p:nvPr/>
          </p:nvSpPr>
          <p:spPr>
            <a:xfrm rot="7841574">
              <a:off x="2156811" y="2065143"/>
              <a:ext cx="3490955" cy="4000805"/>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mtClean="0"/>
              <a:t>Some Testable Implications of the Solow Model</a:t>
            </a:r>
          </a:p>
        </p:txBody>
      </p:sp>
      <p:sp>
        <p:nvSpPr>
          <p:cNvPr id="17411" name="Content Placeholder 2"/>
          <p:cNvSpPr>
            <a:spLocks noGrp="1"/>
          </p:cNvSpPr>
          <p:nvPr>
            <p:ph idx="1"/>
          </p:nvPr>
        </p:nvSpPr>
        <p:spPr>
          <a:xfrm>
            <a:off x="457200" y="1905000"/>
            <a:ext cx="8229600" cy="2209800"/>
          </a:xfrm>
        </p:spPr>
        <p:txBody>
          <a:bodyPr/>
          <a:lstStyle/>
          <a:p>
            <a:pPr marL="0" indent="0">
              <a:buFontTx/>
              <a:buNone/>
            </a:pPr>
            <a:r>
              <a:rPr lang="en-US" smtClean="0">
                <a:solidFill>
                  <a:srgbClr val="FF0000"/>
                </a:solidFill>
                <a:sym typeface="Symbol" pitchFamily="18" charset="2"/>
              </a:rPr>
              <a:t> </a:t>
            </a:r>
            <a:r>
              <a:rPr lang="en-US" smtClean="0"/>
              <a:t>Big success stories have growing capital per worker</a:t>
            </a:r>
          </a:p>
          <a:p>
            <a:pPr lvl="1"/>
            <a:r>
              <a:rPr lang="en-US" smtClean="0"/>
              <a:t>China, Asian Tigers confirm this</a:t>
            </a:r>
          </a:p>
          <a:p>
            <a:pPr lvl="1"/>
            <a:r>
              <a:rPr lang="en-US" smtClean="0"/>
              <a:t>Higher k means higher productivity, wages</a:t>
            </a:r>
          </a:p>
        </p:txBody>
      </p:sp>
      <p:pic>
        <p:nvPicPr>
          <p:cNvPr id="174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4267200"/>
            <a:ext cx="4445000" cy="2352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274638"/>
            <a:ext cx="8229600" cy="1477962"/>
          </a:xfrm>
        </p:spPr>
        <p:txBody>
          <a:bodyPr/>
          <a:lstStyle/>
          <a:p>
            <a:r>
              <a:rPr lang="en-US" smtClean="0"/>
              <a:t>You Always Come Back to the Steady State</a:t>
            </a:r>
          </a:p>
        </p:txBody>
      </p:sp>
      <p:sp>
        <p:nvSpPr>
          <p:cNvPr id="3" name="Content Placeholder 2"/>
          <p:cNvSpPr>
            <a:spLocks noGrp="1"/>
          </p:cNvSpPr>
          <p:nvPr>
            <p:ph idx="1"/>
          </p:nvPr>
        </p:nvSpPr>
        <p:spPr>
          <a:xfrm>
            <a:off x="457200" y="2514600"/>
            <a:ext cx="8229600" cy="3611563"/>
          </a:xfrm>
        </p:spPr>
        <p:txBody>
          <a:bodyPr/>
          <a:lstStyle/>
          <a:p>
            <a:pPr marL="0" indent="0">
              <a:buFontTx/>
              <a:buNone/>
              <a:defRPr/>
            </a:pPr>
            <a:r>
              <a:rPr lang="en-US" dirty="0" smtClean="0">
                <a:solidFill>
                  <a:srgbClr val="FF0000"/>
                </a:solidFill>
                <a:sym typeface="Symbol"/>
              </a:rPr>
              <a:t>? </a:t>
            </a:r>
            <a:r>
              <a:rPr lang="en-US" dirty="0" smtClean="0"/>
              <a:t>Shocks can throw economies off their steady state—but they eventually return</a:t>
            </a:r>
          </a:p>
          <a:p>
            <a:pPr lvl="1">
              <a:defRPr/>
            </a:pPr>
            <a:r>
              <a:rPr lang="en-US" dirty="0" smtClean="0"/>
              <a:t>See the bombing Vietnam box</a:t>
            </a:r>
          </a:p>
          <a:p>
            <a:pPr lvl="1">
              <a:defRPr/>
            </a:pPr>
            <a:r>
              <a:rPr lang="en-US" dirty="0" smtClean="0"/>
              <a:t>Berkeley and Oakland after the ’91 fire</a:t>
            </a:r>
          </a:p>
          <a:p>
            <a:pPr lvl="1">
              <a:defRPr/>
            </a:pPr>
            <a:r>
              <a:rPr lang="en-US" dirty="0" smtClean="0"/>
              <a:t>New Orleans after Katrina? </a:t>
            </a:r>
            <a:endParaRPr lang="en-US" sz="6600" dirty="0" smtClean="0">
              <a:solidFill>
                <a:srgbClr val="FF0000"/>
              </a:solidFill>
            </a:endParaRPr>
          </a:p>
          <a:p>
            <a:pPr>
              <a:defRPr/>
            </a:pP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mtClean="0"/>
              <a:t>The Convergence Hypothesis</a:t>
            </a:r>
          </a:p>
        </p:txBody>
      </p:sp>
      <p:sp>
        <p:nvSpPr>
          <p:cNvPr id="19459" name="Content Placeholder 2"/>
          <p:cNvSpPr>
            <a:spLocks noGrp="1"/>
          </p:cNvSpPr>
          <p:nvPr>
            <p:ph idx="1"/>
          </p:nvPr>
        </p:nvSpPr>
        <p:spPr>
          <a:xfrm>
            <a:off x="446964" y="1398896"/>
            <a:ext cx="8229600" cy="1295400"/>
          </a:xfrm>
        </p:spPr>
        <p:txBody>
          <a:bodyPr/>
          <a:lstStyle/>
          <a:p>
            <a:r>
              <a:rPr lang="en-US" dirty="0" smtClean="0"/>
              <a:t>Given </a:t>
            </a:r>
            <a:r>
              <a:rPr lang="en-US" i="1" dirty="0" smtClean="0"/>
              <a:t>s</a:t>
            </a:r>
            <a:r>
              <a:rPr lang="en-US" dirty="0" smtClean="0"/>
              <a:t> and </a:t>
            </a:r>
            <a:r>
              <a:rPr lang="en-US" i="1" dirty="0" smtClean="0"/>
              <a:t>n</a:t>
            </a:r>
            <a:r>
              <a:rPr lang="en-US" dirty="0" smtClean="0"/>
              <a:t>, countries’ incomes should converge. Lower income, higher growth?</a:t>
            </a:r>
          </a:p>
        </p:txBody>
      </p:sp>
      <p:sp>
        <p:nvSpPr>
          <p:cNvPr id="19461" name="TextBox 3"/>
          <p:cNvSpPr txBox="1">
            <a:spLocks noChangeArrowheads="1"/>
          </p:cNvSpPr>
          <p:nvPr/>
        </p:nvSpPr>
        <p:spPr bwMode="auto">
          <a:xfrm>
            <a:off x="5913438" y="3200400"/>
            <a:ext cx="2773362"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2800" dirty="0"/>
              <a:t>Are poor countries growing faster than rich ones</a:t>
            </a:r>
            <a:r>
              <a:rPr lang="en-US" sz="2800" dirty="0" smtClean="0"/>
              <a:t>?</a:t>
            </a:r>
          </a:p>
          <a:p>
            <a:pPr algn="ctr" eaLnBrk="1" hangingPunct="1"/>
            <a:endParaRPr lang="en-US" sz="2800" dirty="0"/>
          </a:p>
          <a:p>
            <a:pPr algn="ctr" eaLnBrk="1" hangingPunct="1"/>
            <a:r>
              <a:rPr lang="en-US" sz="2800" dirty="0" smtClean="0"/>
              <a:t>(Hard </a:t>
            </a:r>
            <a:r>
              <a:rPr lang="en-US" sz="2800" dirty="0"/>
              <a:t>to </a:t>
            </a:r>
            <a:r>
              <a:rPr lang="en-US" sz="2800" dirty="0" smtClean="0"/>
              <a:t>see a pattern here)</a:t>
            </a:r>
            <a:endParaRPr lang="en-US" sz="2800" dirty="0"/>
          </a:p>
        </p:txBody>
      </p:sp>
      <p:pic>
        <p:nvPicPr>
          <p:cNvPr id="348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206" y="2694296"/>
            <a:ext cx="4724400" cy="3929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There Isn’t Even Convergence </a:t>
            </a:r>
            <a:r>
              <a:rPr lang="en-US" i="1" dirty="0" smtClean="0"/>
              <a:t>Within</a:t>
            </a:r>
            <a:r>
              <a:rPr lang="en-US" dirty="0" smtClean="0"/>
              <a:t> Countries!</a:t>
            </a:r>
            <a:endParaRPr lang="en-US" dirty="0"/>
          </a:p>
        </p:txBody>
      </p:sp>
      <p:sp>
        <p:nvSpPr>
          <p:cNvPr id="3" name="Content Placeholder 2"/>
          <p:cNvSpPr>
            <a:spLocks noGrp="1"/>
          </p:cNvSpPr>
          <p:nvPr>
            <p:ph idx="1"/>
          </p:nvPr>
        </p:nvSpPr>
        <p:spPr>
          <a:xfrm>
            <a:off x="457200" y="1905000"/>
            <a:ext cx="8229600" cy="4221163"/>
          </a:xfrm>
        </p:spPr>
        <p:txBody>
          <a:bodyPr/>
          <a:lstStyle/>
          <a:p>
            <a:r>
              <a:rPr lang="en-US" dirty="0" smtClean="0"/>
              <a:t>See Hans </a:t>
            </a:r>
            <a:r>
              <a:rPr lang="en-US" dirty="0" err="1" smtClean="0"/>
              <a:t>Rosling’s</a:t>
            </a:r>
            <a:r>
              <a:rPr lang="en-US" dirty="0" smtClean="0"/>
              <a:t> video</a:t>
            </a:r>
          </a:p>
          <a:p>
            <a:r>
              <a:rPr lang="en-US" dirty="0" smtClean="0"/>
              <a:t>Shanghai is like Italy</a:t>
            </a:r>
          </a:p>
          <a:p>
            <a:r>
              <a:rPr lang="en-US" dirty="0" smtClean="0"/>
              <a:t>Rural </a:t>
            </a:r>
            <a:r>
              <a:rPr lang="en-US" dirty="0" err="1" smtClean="0"/>
              <a:t>Guanzhou</a:t>
            </a:r>
            <a:r>
              <a:rPr lang="en-US" dirty="0" smtClean="0"/>
              <a:t> is like Ghana</a:t>
            </a:r>
          </a:p>
          <a:p>
            <a:r>
              <a:rPr lang="en-US" dirty="0" smtClean="0"/>
              <a:t>Oaxaca vs. Mexico City</a:t>
            </a:r>
          </a:p>
          <a:p>
            <a:r>
              <a:rPr lang="en-US" dirty="0" smtClean="0"/>
              <a:t>US South vs. the rest</a:t>
            </a:r>
          </a:p>
          <a:p>
            <a:r>
              <a:rPr lang="en-US" dirty="0" smtClean="0"/>
              <a:t>The “Farmworker Towns” of California’s San Joaquin Valley</a:t>
            </a:r>
          </a:p>
          <a:p>
            <a:pPr lvl="1"/>
            <a:r>
              <a:rPr lang="en-US" dirty="0" smtClean="0"/>
              <a:t>…with per-capita income less than Mexico’s! </a:t>
            </a:r>
          </a:p>
          <a:p>
            <a:endParaRPr lang="en-US" dirty="0"/>
          </a:p>
        </p:txBody>
      </p:sp>
    </p:spTree>
    <p:extLst>
      <p:ext uri="{BB962C8B-B14F-4D97-AF65-F5344CB8AC3E}">
        <p14:creationId xmlns:p14="http://schemas.microsoft.com/office/powerpoint/2010/main" val="17621413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609600" y="252413"/>
            <a:ext cx="4343400" cy="3154362"/>
          </a:xfrm>
        </p:spPr>
        <p:txBody>
          <a:bodyPr/>
          <a:lstStyle/>
          <a:p>
            <a:r>
              <a:rPr lang="en-US" sz="3600" smtClean="0"/>
              <a:t>Growth in aggregate income should be explained by growth in labor and capital.</a:t>
            </a:r>
            <a:br>
              <a:rPr lang="en-US" sz="3600" smtClean="0"/>
            </a:br>
            <a:r>
              <a:rPr lang="en-US" sz="3600" smtClean="0"/>
              <a:t>Is it?</a:t>
            </a:r>
          </a:p>
        </p:txBody>
      </p:sp>
      <p:pic>
        <p:nvPicPr>
          <p:cNvPr id="2048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581400"/>
            <a:ext cx="381000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4"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7725" y="1460500"/>
            <a:ext cx="2727325" cy="5335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485" name="TextBox 2"/>
          <p:cNvSpPr txBox="1">
            <a:spLocks noChangeArrowheads="1"/>
          </p:cNvSpPr>
          <p:nvPr/>
        </p:nvSpPr>
        <p:spPr bwMode="auto">
          <a:xfrm>
            <a:off x="5927725" y="117475"/>
            <a:ext cx="2689225"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i="1"/>
              <a:t>“I Just Ran Two Million Regressions.” </a:t>
            </a:r>
          </a:p>
          <a:p>
            <a:pPr eaLnBrk="1" hangingPunct="1"/>
            <a:r>
              <a:rPr lang="en-US" sz="1000"/>
              <a:t>Xavier X. Sala-I-Martin, </a:t>
            </a:r>
            <a:r>
              <a:rPr lang="en-US" sz="1000" i="1"/>
              <a:t>American Economic Review </a:t>
            </a:r>
            <a:r>
              <a:rPr lang="en-US" sz="1000"/>
              <a:t>87(2): 178-83, 1987.</a:t>
            </a:r>
          </a:p>
        </p:txBody>
      </p:sp>
      <p:graphicFrame>
        <p:nvGraphicFramePr>
          <p:cNvPr id="20486" name="Object 3"/>
          <p:cNvGraphicFramePr>
            <a:graphicFrameLocks noChangeAspect="1"/>
          </p:cNvGraphicFramePr>
          <p:nvPr/>
        </p:nvGraphicFramePr>
        <p:xfrm>
          <a:off x="6054725" y="1122363"/>
          <a:ext cx="2336800" cy="228600"/>
        </p:xfrm>
        <a:graphic>
          <a:graphicData uri="http://schemas.openxmlformats.org/presentationml/2006/ole">
            <mc:AlternateContent xmlns:mc="http://schemas.openxmlformats.org/markup-compatibility/2006">
              <mc:Choice xmlns:v="urn:schemas-microsoft-com:vml" Requires="v">
                <p:oleObj spid="_x0000_s20543" name="Equation" r:id="rId5" imgW="2336760" imgH="228600" progId="Equation.DSMT4">
                  <p:embed/>
                </p:oleObj>
              </mc:Choice>
              <mc:Fallback>
                <p:oleObj name="Equation" r:id="rId5" imgW="2336760" imgH="228600" progId="Equation.DSMT4">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54725" y="1122363"/>
                        <a:ext cx="23368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Oval 4"/>
          <p:cNvSpPr/>
          <p:nvPr/>
        </p:nvSpPr>
        <p:spPr>
          <a:xfrm>
            <a:off x="6999288" y="2289175"/>
            <a:ext cx="457200" cy="168275"/>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Oval 11"/>
          <p:cNvSpPr/>
          <p:nvPr/>
        </p:nvSpPr>
        <p:spPr>
          <a:xfrm>
            <a:off x="6978650" y="2536825"/>
            <a:ext cx="457200" cy="168275"/>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Oval 12"/>
          <p:cNvSpPr/>
          <p:nvPr/>
        </p:nvSpPr>
        <p:spPr>
          <a:xfrm>
            <a:off x="6978650" y="2784475"/>
            <a:ext cx="457200" cy="168275"/>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Oval 13"/>
          <p:cNvSpPr/>
          <p:nvPr/>
        </p:nvSpPr>
        <p:spPr>
          <a:xfrm>
            <a:off x="6970713" y="3040063"/>
            <a:ext cx="457200" cy="168275"/>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Oval 14"/>
          <p:cNvSpPr/>
          <p:nvPr/>
        </p:nvSpPr>
        <p:spPr>
          <a:xfrm>
            <a:off x="6948488" y="6416675"/>
            <a:ext cx="457200" cy="166688"/>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Oval 15"/>
          <p:cNvSpPr/>
          <p:nvPr/>
        </p:nvSpPr>
        <p:spPr>
          <a:xfrm>
            <a:off x="6959600" y="3170238"/>
            <a:ext cx="457200" cy="166687"/>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Oval 16"/>
          <p:cNvSpPr/>
          <p:nvPr/>
        </p:nvSpPr>
        <p:spPr>
          <a:xfrm>
            <a:off x="6951663" y="3798888"/>
            <a:ext cx="457200" cy="166687"/>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Oval 17"/>
          <p:cNvSpPr/>
          <p:nvPr/>
        </p:nvSpPr>
        <p:spPr>
          <a:xfrm>
            <a:off x="6954838" y="5170488"/>
            <a:ext cx="457200" cy="166687"/>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Oval 18"/>
          <p:cNvSpPr/>
          <p:nvPr/>
        </p:nvSpPr>
        <p:spPr>
          <a:xfrm>
            <a:off x="6972300" y="5407025"/>
            <a:ext cx="457200" cy="166688"/>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Oval 19"/>
          <p:cNvSpPr/>
          <p:nvPr/>
        </p:nvSpPr>
        <p:spPr>
          <a:xfrm>
            <a:off x="6943725" y="6030913"/>
            <a:ext cx="457200" cy="168275"/>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Oval 20"/>
          <p:cNvSpPr/>
          <p:nvPr/>
        </p:nvSpPr>
        <p:spPr>
          <a:xfrm>
            <a:off x="6948488" y="6286500"/>
            <a:ext cx="457200" cy="168275"/>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Oval 21"/>
          <p:cNvSpPr/>
          <p:nvPr/>
        </p:nvSpPr>
        <p:spPr>
          <a:xfrm>
            <a:off x="6943725" y="4044950"/>
            <a:ext cx="457200" cy="168275"/>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Oval 22"/>
          <p:cNvSpPr/>
          <p:nvPr/>
        </p:nvSpPr>
        <p:spPr>
          <a:xfrm>
            <a:off x="6970713" y="2911475"/>
            <a:ext cx="457200" cy="166688"/>
          </a:xfrm>
          <a:prstGeom prst="ellipse">
            <a:avLst/>
          </a:prstGeom>
          <a:solidFill>
            <a:srgbClr val="C00000">
              <a:alpha val="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Oval 5"/>
          <p:cNvSpPr/>
          <p:nvPr/>
        </p:nvSpPr>
        <p:spPr>
          <a:xfrm>
            <a:off x="6932613" y="6543675"/>
            <a:ext cx="485775" cy="157163"/>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Oval 24"/>
          <p:cNvSpPr/>
          <p:nvPr/>
        </p:nvSpPr>
        <p:spPr>
          <a:xfrm>
            <a:off x="6924675" y="3670300"/>
            <a:ext cx="485775" cy="157163"/>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Oval 25"/>
          <p:cNvSpPr/>
          <p:nvPr/>
        </p:nvSpPr>
        <p:spPr>
          <a:xfrm>
            <a:off x="6927850" y="3416300"/>
            <a:ext cx="485775" cy="157163"/>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par>
                                <p:cTn id="15" presetID="1" presetClass="exit" presetSubtype="0" fill="hold" grpId="1" nodeType="withEffect">
                                  <p:stCondLst>
                                    <p:cond delay="0"/>
                                  </p:stCondLst>
                                  <p:childTnLst>
                                    <p:set>
                                      <p:cBhvr>
                                        <p:cTn id="16" dur="1" fill="hold">
                                          <p:stCondLst>
                                            <p:cond delay="0"/>
                                          </p:stCondLst>
                                        </p:cTn>
                                        <p:tgtEl>
                                          <p:spTgt spid="5"/>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19"/>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xit" presetSubtype="0" fill="hold" grpId="1" nodeType="withEffect">
                                  <p:stCondLst>
                                    <p:cond delay="0"/>
                                  </p:stCondLst>
                                  <p:childTnLst>
                                    <p:set>
                                      <p:cBhvr>
                                        <p:cTn id="26" dur="1" fill="hold">
                                          <p:stCondLst>
                                            <p:cond delay="0"/>
                                          </p:stCondLst>
                                        </p:cTn>
                                        <p:tgtEl>
                                          <p:spTgt spid="12"/>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23"/>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par>
                                <p:cTn id="35" presetID="1" presetClass="exit" presetSubtype="0" fill="hold" grpId="1" nodeType="withEffect">
                                  <p:stCondLst>
                                    <p:cond delay="0"/>
                                  </p:stCondLst>
                                  <p:childTnLst>
                                    <p:set>
                                      <p:cBhvr>
                                        <p:cTn id="36" dur="1" fill="hold">
                                          <p:stCondLst>
                                            <p:cond delay="0"/>
                                          </p:stCondLst>
                                        </p:cTn>
                                        <p:tgtEl>
                                          <p:spTgt spid="16"/>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17"/>
                                        </p:tgtEl>
                                        <p:attrNameLst>
                                          <p:attrName>style.visibility</p:attrName>
                                        </p:attrNameLst>
                                      </p:cBhvr>
                                      <p:to>
                                        <p:strVal val="hidden"/>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childTnLst>
                                </p:cTn>
                              </p:par>
                              <p:par>
                                <p:cTn id="47" presetID="1" presetClass="exit" presetSubtype="0" fill="hold" grpId="1" nodeType="withEffect">
                                  <p:stCondLst>
                                    <p:cond delay="0"/>
                                  </p:stCondLst>
                                  <p:childTnLst>
                                    <p:set>
                                      <p:cBhvr>
                                        <p:cTn id="48" dur="1" fill="hold">
                                          <p:stCondLst>
                                            <p:cond delay="0"/>
                                          </p:stCondLst>
                                        </p:cTn>
                                        <p:tgtEl>
                                          <p:spTgt spid="22"/>
                                        </p:tgtEl>
                                        <p:attrNameLst>
                                          <p:attrName>style.visibility</p:attrName>
                                        </p:attrNameLst>
                                      </p:cBhvr>
                                      <p:to>
                                        <p:strVal val="hidden"/>
                                      </p:to>
                                    </p:set>
                                  </p:childTnLst>
                                </p:cTn>
                              </p:par>
                              <p:par>
                                <p:cTn id="49" presetID="1" presetClass="exit" presetSubtype="0" fill="hold" grpId="1" nodeType="withEffect">
                                  <p:stCondLst>
                                    <p:cond delay="0"/>
                                  </p:stCondLst>
                                  <p:childTnLst>
                                    <p:set>
                                      <p:cBhvr>
                                        <p:cTn id="50" dur="1" fill="hold">
                                          <p:stCondLst>
                                            <p:cond delay="0"/>
                                          </p:stCondLst>
                                        </p:cTn>
                                        <p:tgtEl>
                                          <p:spTgt spid="18"/>
                                        </p:tgtEl>
                                        <p:attrNameLst>
                                          <p:attrName>style.visibility</p:attrName>
                                        </p:attrNameLst>
                                      </p:cBhvr>
                                      <p:to>
                                        <p:strVal val="hidden"/>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childTnLst>
                                </p:cTn>
                              </p:par>
                              <p:par>
                                <p:cTn id="57" presetID="1" presetClass="exit" presetSubtype="0" fill="hold" grpId="1" nodeType="withEffect">
                                  <p:stCondLst>
                                    <p:cond delay="0"/>
                                  </p:stCondLst>
                                  <p:childTnLst>
                                    <p:set>
                                      <p:cBhvr>
                                        <p:cTn id="58" dur="1" fill="hold">
                                          <p:stCondLst>
                                            <p:cond delay="0"/>
                                          </p:stCondLst>
                                        </p:cTn>
                                        <p:tgtEl>
                                          <p:spTgt spid="13"/>
                                        </p:tgtEl>
                                        <p:attrNameLst>
                                          <p:attrName>style.visibility</p:attrName>
                                        </p:attrNameLst>
                                      </p:cBhvr>
                                      <p:to>
                                        <p:strVal val="hidden"/>
                                      </p:to>
                                    </p:set>
                                  </p:childTnLst>
                                </p:cTn>
                              </p:par>
                              <p:par>
                                <p:cTn id="59" presetID="1" presetClass="exit" presetSubtype="0" fill="hold" grpId="1" nodeType="withEffect">
                                  <p:stCondLst>
                                    <p:cond delay="0"/>
                                  </p:stCondLst>
                                  <p:childTnLst>
                                    <p:set>
                                      <p:cBhvr>
                                        <p:cTn id="60" dur="1" fill="hold">
                                          <p:stCondLst>
                                            <p:cond delay="0"/>
                                          </p:stCondLst>
                                        </p:cTn>
                                        <p:tgtEl>
                                          <p:spTgt spid="14"/>
                                        </p:tgtEl>
                                        <p:attrNameLst>
                                          <p:attrName>style.visibility</p:attrName>
                                        </p:attrNameLst>
                                      </p:cBhvr>
                                      <p:to>
                                        <p:strVal val="hidden"/>
                                      </p:to>
                                    </p:set>
                                  </p:childTnLst>
                                </p:cTn>
                              </p:par>
                              <p:par>
                                <p:cTn id="61" presetID="1" presetClass="exit" presetSubtype="0" fill="hold" grpId="1" nodeType="withEffect">
                                  <p:stCondLst>
                                    <p:cond delay="0"/>
                                  </p:stCondLst>
                                  <p:childTnLst>
                                    <p:set>
                                      <p:cBhvr>
                                        <p:cTn id="62" dur="1" fill="hold">
                                          <p:stCondLst>
                                            <p:cond delay="0"/>
                                          </p:stCondLst>
                                        </p:cTn>
                                        <p:tgtEl>
                                          <p:spTgt spid="21"/>
                                        </p:tgtEl>
                                        <p:attrNameLst>
                                          <p:attrName>style.visibility</p:attrName>
                                        </p:attrNameLst>
                                      </p:cBhvr>
                                      <p:to>
                                        <p:strVal val="hidden"/>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6"/>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6"/>
                                        </p:tgtEl>
                                        <p:attrNameLst>
                                          <p:attrName>style.visibility</p:attrName>
                                        </p:attrNameLst>
                                      </p:cBhvr>
                                      <p:to>
                                        <p:strVal val="visible"/>
                                      </p:to>
                                    </p:set>
                                  </p:childTnLst>
                                </p:cTn>
                              </p:par>
                              <p:par>
                                <p:cTn id="71" presetID="1" presetClass="exit" presetSubtype="0" fill="hold" grpId="1" nodeType="withEffect">
                                  <p:stCondLst>
                                    <p:cond delay="0"/>
                                  </p:stCondLst>
                                  <p:childTnLst>
                                    <p:set>
                                      <p:cBhvr>
                                        <p:cTn id="72" dur="1" fill="hold">
                                          <p:stCondLst>
                                            <p:cond delay="0"/>
                                          </p:stCondLst>
                                        </p:cTn>
                                        <p:tgtEl>
                                          <p:spTgt spid="20"/>
                                        </p:tgtEl>
                                        <p:attrNameLst>
                                          <p:attrName>style.visibility</p:attrName>
                                        </p:attrNameLst>
                                      </p:cBhvr>
                                      <p:to>
                                        <p:strVal val="hidden"/>
                                      </p:to>
                                    </p:set>
                                  </p:childTnLst>
                                </p:cTn>
                              </p:par>
                              <p:par>
                                <p:cTn id="73" presetID="1" presetClass="exit" presetSubtype="0" fill="hold" grpId="1" nodeType="withEffect">
                                  <p:stCondLst>
                                    <p:cond delay="0"/>
                                  </p:stCondLst>
                                  <p:childTnLst>
                                    <p:set>
                                      <p:cBhvr>
                                        <p:cTn id="74"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6" grpId="0" animBg="1"/>
      <p:bldP spid="25"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mtClean="0"/>
              <a:t>Things Explaining Growth</a:t>
            </a:r>
          </a:p>
        </p:txBody>
      </p:sp>
      <p:sp>
        <p:nvSpPr>
          <p:cNvPr id="21507" name="Content Placeholder 2"/>
          <p:cNvSpPr>
            <a:spLocks noGrp="1"/>
          </p:cNvSpPr>
          <p:nvPr>
            <p:ph idx="1"/>
          </p:nvPr>
        </p:nvSpPr>
        <p:spPr>
          <a:xfrm>
            <a:off x="2590800" y="1600200"/>
            <a:ext cx="4495800" cy="4525963"/>
          </a:xfrm>
        </p:spPr>
        <p:txBody>
          <a:bodyPr/>
          <a:lstStyle/>
          <a:p>
            <a:r>
              <a:rPr lang="en-US" smtClean="0"/>
              <a:t>Capital investment</a:t>
            </a:r>
          </a:p>
          <a:p>
            <a:r>
              <a:rPr lang="en-US" smtClean="0"/>
              <a:t>Political rights</a:t>
            </a:r>
          </a:p>
          <a:p>
            <a:r>
              <a:rPr lang="en-US" smtClean="0"/>
              <a:t>Openness to trade</a:t>
            </a:r>
          </a:p>
          <a:p>
            <a:r>
              <a:rPr lang="en-US" smtClean="0"/>
              <a:t>Black markets</a:t>
            </a:r>
          </a:p>
          <a:p>
            <a:r>
              <a:rPr lang="en-US" smtClean="0"/>
              <a:t>Colonial legacy</a:t>
            </a:r>
          </a:p>
          <a:p>
            <a:r>
              <a:rPr lang="en-US" smtClean="0"/>
              <a:t>War</a:t>
            </a:r>
          </a:p>
          <a:p>
            <a:r>
              <a:rPr lang="en-US" smtClean="0"/>
              <a:t>Religion</a:t>
            </a:r>
          </a:p>
          <a:p>
            <a:r>
              <a:rPr lang="en-US" smtClean="0"/>
              <a:t>…to name a few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57200" y="15922"/>
            <a:ext cx="8229600" cy="1143000"/>
          </a:xfrm>
        </p:spPr>
        <p:txBody>
          <a:bodyPr/>
          <a:lstStyle/>
          <a:p>
            <a:pPr eaLnBrk="1" hangingPunct="1"/>
            <a:r>
              <a:rPr lang="en-US" dirty="0" smtClean="0"/>
              <a:t>The Biggest Question of All</a:t>
            </a:r>
          </a:p>
        </p:txBody>
      </p:sp>
      <p:sp>
        <p:nvSpPr>
          <p:cNvPr id="20483" name="Rectangle 3"/>
          <p:cNvSpPr>
            <a:spLocks noGrp="1" noChangeArrowheads="1"/>
          </p:cNvSpPr>
          <p:nvPr>
            <p:ph type="body" idx="1"/>
          </p:nvPr>
        </p:nvSpPr>
        <p:spPr>
          <a:xfrm>
            <a:off x="457200" y="1447800"/>
            <a:ext cx="8229600" cy="4876800"/>
          </a:xfrm>
        </p:spPr>
        <p:txBody>
          <a:bodyPr/>
          <a:lstStyle/>
          <a:p>
            <a:pPr eaLnBrk="1" hangingPunct="1">
              <a:lnSpc>
                <a:spcPct val="90000"/>
              </a:lnSpc>
            </a:pPr>
            <a:endParaRPr lang="en-US" dirty="0" smtClean="0"/>
          </a:p>
          <a:p>
            <a:pPr eaLnBrk="1" hangingPunct="1">
              <a:lnSpc>
                <a:spcPct val="90000"/>
              </a:lnSpc>
              <a:spcBef>
                <a:spcPct val="0"/>
              </a:spcBef>
              <a:spcAft>
                <a:spcPts val="0"/>
              </a:spcAft>
            </a:pPr>
            <a:r>
              <a:rPr lang="en-US" dirty="0" smtClean="0"/>
              <a:t>What explains the production function?</a:t>
            </a:r>
          </a:p>
          <a:p>
            <a:pPr lvl="1" eaLnBrk="1" hangingPunct="1">
              <a:lnSpc>
                <a:spcPct val="90000"/>
              </a:lnSpc>
              <a:spcBef>
                <a:spcPct val="0"/>
              </a:spcBef>
              <a:spcAft>
                <a:spcPts val="0"/>
              </a:spcAft>
            </a:pPr>
            <a:r>
              <a:rPr lang="en-US" dirty="0" smtClean="0"/>
              <a:t>That’s where technological change is</a:t>
            </a:r>
          </a:p>
          <a:p>
            <a:pPr lvl="1" eaLnBrk="1" hangingPunct="1">
              <a:lnSpc>
                <a:spcPct val="90000"/>
              </a:lnSpc>
              <a:spcBef>
                <a:spcPct val="0"/>
              </a:spcBef>
              <a:spcAft>
                <a:spcPts val="0"/>
              </a:spcAft>
            </a:pPr>
            <a:endParaRPr lang="en-US" dirty="0" smtClean="0"/>
          </a:p>
          <a:p>
            <a:pPr eaLnBrk="1" hangingPunct="1">
              <a:lnSpc>
                <a:spcPct val="90000"/>
              </a:lnSpc>
              <a:spcBef>
                <a:spcPct val="0"/>
              </a:spcBef>
              <a:spcAft>
                <a:spcPts val="0"/>
              </a:spcAft>
            </a:pPr>
            <a:r>
              <a:rPr lang="en-US" dirty="0" smtClean="0"/>
              <a:t>Henry Ford, the internet, and my teeth</a:t>
            </a:r>
          </a:p>
          <a:p>
            <a:pPr eaLnBrk="1" hangingPunct="1">
              <a:lnSpc>
                <a:spcPct val="90000"/>
              </a:lnSpc>
              <a:spcBef>
                <a:spcPct val="0"/>
              </a:spcBef>
              <a:spcAft>
                <a:spcPts val="0"/>
              </a:spcAft>
            </a:pPr>
            <a:endParaRPr lang="en-US" dirty="0" smtClean="0"/>
          </a:p>
          <a:p>
            <a:pPr eaLnBrk="1" hangingPunct="1">
              <a:lnSpc>
                <a:spcPct val="90000"/>
              </a:lnSpc>
              <a:spcBef>
                <a:spcPct val="0"/>
              </a:spcBef>
              <a:spcAft>
                <a:spcPts val="0"/>
              </a:spcAft>
            </a:pPr>
            <a:r>
              <a:rPr lang="en-US" dirty="0" smtClean="0"/>
              <a:t>Concentration of technological change in rich countries keeps convergence from happening (increasing returns to scale)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048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Exogenous Technological Change in the Solow Model</a:t>
            </a:r>
            <a:endParaRPr lang="en-US" dirty="0"/>
          </a:p>
        </p:txBody>
      </p:sp>
      <p:pic>
        <p:nvPicPr>
          <p:cNvPr id="276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447483"/>
            <a:ext cx="5334000" cy="512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3"/>
          <p:cNvGrpSpPr/>
          <p:nvPr/>
        </p:nvGrpSpPr>
        <p:grpSpPr>
          <a:xfrm>
            <a:off x="1697166" y="3152596"/>
            <a:ext cx="4000805" cy="3561100"/>
            <a:chOff x="1901886" y="2320068"/>
            <a:chExt cx="4000805" cy="3561100"/>
          </a:xfrm>
        </p:grpSpPr>
        <p:cxnSp>
          <p:nvCxnSpPr>
            <p:cNvPr id="5" name="Straight Arrow Connector 4"/>
            <p:cNvCxnSpPr/>
            <p:nvPr/>
          </p:nvCxnSpPr>
          <p:spPr>
            <a:xfrm>
              <a:off x="3482471" y="5593080"/>
              <a:ext cx="415427" cy="1440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H="1">
              <a:off x="4553771" y="5570084"/>
              <a:ext cx="395264" cy="1678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110052" y="5593080"/>
              <a:ext cx="259326" cy="2880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c 7"/>
            <p:cNvSpPr/>
            <p:nvPr/>
          </p:nvSpPr>
          <p:spPr>
            <a:xfrm rot="7841574">
              <a:off x="2156811" y="2065143"/>
              <a:ext cx="3490955" cy="4000805"/>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176333472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Exogenous Technological Change in the Solow Model</a:t>
            </a:r>
            <a:endParaRPr lang="en-US" dirty="0"/>
          </a:p>
        </p:txBody>
      </p:sp>
      <p:pic>
        <p:nvPicPr>
          <p:cNvPr id="276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447483"/>
            <a:ext cx="5334000" cy="512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3"/>
          <p:cNvGrpSpPr/>
          <p:nvPr/>
        </p:nvGrpSpPr>
        <p:grpSpPr>
          <a:xfrm>
            <a:off x="4003678" y="3152596"/>
            <a:ext cx="4000805" cy="3561100"/>
            <a:chOff x="1901886" y="2320068"/>
            <a:chExt cx="4000805" cy="3561100"/>
          </a:xfrm>
        </p:grpSpPr>
        <p:cxnSp>
          <p:nvCxnSpPr>
            <p:cNvPr id="5" name="Straight Arrow Connector 4"/>
            <p:cNvCxnSpPr/>
            <p:nvPr/>
          </p:nvCxnSpPr>
          <p:spPr>
            <a:xfrm>
              <a:off x="3482471" y="5593080"/>
              <a:ext cx="415427" cy="1440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flipH="1">
              <a:off x="4553771" y="5570084"/>
              <a:ext cx="395264" cy="1678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110052" y="5593080"/>
              <a:ext cx="259326" cy="2880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c 7"/>
            <p:cNvSpPr/>
            <p:nvPr/>
          </p:nvSpPr>
          <p:spPr>
            <a:xfrm rot="7841574">
              <a:off x="2156811" y="2065143"/>
              <a:ext cx="3490955" cy="4000805"/>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extLst>
      <p:ext uri="{BB962C8B-B14F-4D97-AF65-F5344CB8AC3E}">
        <p14:creationId xmlns:p14="http://schemas.microsoft.com/office/powerpoint/2010/main" val="37461981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468562"/>
          </a:xfrm>
        </p:spPr>
        <p:txBody>
          <a:bodyPr/>
          <a:lstStyle/>
          <a:p>
            <a:r>
              <a:rPr lang="en-US" dirty="0" smtClean="0"/>
              <a:t>The Gazillion Dollar Question: What Makes Technological Change Happen?</a:t>
            </a:r>
            <a:endParaRPr lang="en-US" dirty="0"/>
          </a:p>
        </p:txBody>
      </p:sp>
      <p:sp>
        <p:nvSpPr>
          <p:cNvPr id="3" name="Content Placeholder 2"/>
          <p:cNvSpPr>
            <a:spLocks noGrp="1"/>
          </p:cNvSpPr>
          <p:nvPr>
            <p:ph idx="1"/>
          </p:nvPr>
        </p:nvSpPr>
        <p:spPr>
          <a:xfrm>
            <a:off x="457200" y="4114800"/>
            <a:ext cx="8229600" cy="2011363"/>
          </a:xfrm>
        </p:spPr>
        <p:txBody>
          <a:bodyPr/>
          <a:lstStyle/>
          <a:p>
            <a:endParaRPr lang="en-US" dirty="0"/>
          </a:p>
        </p:txBody>
      </p:sp>
    </p:spTree>
    <p:extLst>
      <p:ext uri="{BB962C8B-B14F-4D97-AF65-F5344CB8AC3E}">
        <p14:creationId xmlns:p14="http://schemas.microsoft.com/office/powerpoint/2010/main" val="13434846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5211762"/>
          </a:xfrm>
        </p:spPr>
        <p:txBody>
          <a:bodyPr/>
          <a:lstStyle/>
          <a:p>
            <a:pPr algn="r"/>
            <a:r>
              <a:rPr lang="en-US" sz="4000" i="1" dirty="0" smtClean="0"/>
              <a:t>Each </a:t>
            </a:r>
            <a:r>
              <a:rPr lang="en-US" sz="4000" i="1" dirty="0"/>
              <a:t>unit of capital investment not only increases the stock of physical capital but also increases the level of the technology for all firms in the economy through knowledge </a:t>
            </a:r>
            <a:r>
              <a:rPr lang="en-US" sz="4000" i="1" dirty="0" smtClean="0"/>
              <a:t>spillovers</a:t>
            </a:r>
            <a:br>
              <a:rPr lang="en-US" sz="4000" i="1" dirty="0" smtClean="0"/>
            </a:br>
            <a:r>
              <a:rPr lang="en-US" i="1" dirty="0" smtClean="0"/>
              <a:t/>
            </a:r>
            <a:br>
              <a:rPr lang="en-US" i="1" dirty="0" smtClean="0"/>
            </a:br>
            <a:r>
              <a:rPr lang="en-US" sz="2400" i="1" dirty="0" smtClean="0"/>
              <a:t>-Paul </a:t>
            </a:r>
            <a:r>
              <a:rPr lang="en-US" sz="2400" i="1" dirty="0" err="1" smtClean="0"/>
              <a:t>Romer</a:t>
            </a:r>
            <a:r>
              <a:rPr lang="en-US" sz="2400" i="1" dirty="0" smtClean="0"/>
              <a:t>, economist, entrepreneur, activist</a:t>
            </a:r>
            <a:endParaRPr lang="en-US" sz="2400" dirty="0"/>
          </a:p>
        </p:txBody>
      </p:sp>
    </p:spTree>
    <p:extLst>
      <p:ext uri="{BB962C8B-B14F-4D97-AF65-F5344CB8AC3E}">
        <p14:creationId xmlns:p14="http://schemas.microsoft.com/office/powerpoint/2010/main" val="4968143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 Gaps and Idea Gaps</a:t>
            </a:r>
            <a:endParaRPr lang="en-US" dirty="0"/>
          </a:p>
        </p:txBody>
      </p:sp>
      <p:sp>
        <p:nvSpPr>
          <p:cNvPr id="3" name="Content Placeholder 2"/>
          <p:cNvSpPr>
            <a:spLocks noGrp="1"/>
          </p:cNvSpPr>
          <p:nvPr>
            <p:ph idx="1"/>
          </p:nvPr>
        </p:nvSpPr>
        <p:spPr/>
        <p:txBody>
          <a:bodyPr/>
          <a:lstStyle/>
          <a:p>
            <a:pPr>
              <a:spcBef>
                <a:spcPts val="0"/>
              </a:spcBef>
              <a:spcAft>
                <a:spcPts val="1200"/>
              </a:spcAft>
            </a:pPr>
            <a:r>
              <a:rPr lang="en-US" b="1" i="1" dirty="0" smtClean="0"/>
              <a:t>Object Gap:</a:t>
            </a:r>
            <a:r>
              <a:rPr lang="en-US" dirty="0" smtClean="0"/>
              <a:t> “Nations are poor because they lack valuable objects like factories, roads, and raw materials.”</a:t>
            </a:r>
          </a:p>
          <a:p>
            <a:r>
              <a:rPr lang="en-US" b="1" i="1" dirty="0" smtClean="0"/>
              <a:t>Idea Gap:</a:t>
            </a:r>
            <a:r>
              <a:rPr lang="en-US" dirty="0" smtClean="0"/>
              <a:t> Nations are poor because their citizens do not have access to the ideas that are used in industrial nations to generate economic value.”</a:t>
            </a:r>
          </a:p>
          <a:p>
            <a:pPr lvl="1"/>
            <a:r>
              <a:rPr lang="en-US" dirty="0" smtClean="0"/>
              <a:t>Closing the idea gap requires interaction and communication with the rest of the world</a:t>
            </a:r>
            <a:endParaRPr lang="en-US" dirty="0"/>
          </a:p>
        </p:txBody>
      </p:sp>
    </p:spTree>
    <p:extLst>
      <p:ext uri="{BB962C8B-B14F-4D97-AF65-F5344CB8AC3E}">
        <p14:creationId xmlns:p14="http://schemas.microsoft.com/office/powerpoint/2010/main" val="1527232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z="4000" smtClean="0"/>
              <a:t>Endogenous Growth</a:t>
            </a:r>
          </a:p>
        </p:txBody>
      </p:sp>
      <p:graphicFrame>
        <p:nvGraphicFramePr>
          <p:cNvPr id="23555" name="Object 4"/>
          <p:cNvGraphicFramePr>
            <a:graphicFrameLocks noGrp="1" noChangeAspect="1"/>
          </p:cNvGraphicFramePr>
          <p:nvPr>
            <p:ph sz="half" idx="1"/>
          </p:nvPr>
        </p:nvGraphicFramePr>
        <p:xfrm>
          <a:off x="914400" y="2590800"/>
          <a:ext cx="914400" cy="752475"/>
        </p:xfrm>
        <a:graphic>
          <a:graphicData uri="http://schemas.openxmlformats.org/presentationml/2006/ole">
            <mc:AlternateContent xmlns:mc="http://schemas.openxmlformats.org/markup-compatibility/2006">
              <mc:Choice xmlns:v="urn:schemas-microsoft-com:vml" Requires="v">
                <p:oleObj spid="_x0000_s23643" name="Equation" r:id="rId3" imgW="215619" imgH="177569" progId="Equation.DSMT4">
                  <p:embed/>
                </p:oleObj>
              </mc:Choice>
              <mc:Fallback>
                <p:oleObj name="Equation" r:id="rId3" imgW="215619" imgH="177569" progId="Equation.DSMT4">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2590800"/>
                        <a:ext cx="914400" cy="752475"/>
                      </a:xfrm>
                      <a:prstGeom prst="rect">
                        <a:avLst/>
                      </a:prstGeom>
                      <a:noFill/>
                      <a:ln w="381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oleObj>
              </mc:Fallback>
            </mc:AlternateContent>
          </a:graphicData>
        </a:graphic>
      </p:graphicFrame>
      <p:graphicFrame>
        <p:nvGraphicFramePr>
          <p:cNvPr id="108550" name="Object 6"/>
          <p:cNvGraphicFramePr>
            <a:graphicFrameLocks noGrp="1" noChangeAspect="1"/>
          </p:cNvGraphicFramePr>
          <p:nvPr>
            <p:ph sz="quarter" idx="2"/>
          </p:nvPr>
        </p:nvGraphicFramePr>
        <p:xfrm>
          <a:off x="2819400" y="1981200"/>
          <a:ext cx="5867400" cy="854075"/>
        </p:xfrm>
        <a:graphic>
          <a:graphicData uri="http://schemas.openxmlformats.org/presentationml/2006/ole">
            <mc:AlternateContent xmlns:mc="http://schemas.openxmlformats.org/markup-compatibility/2006">
              <mc:Choice xmlns:v="urn:schemas-microsoft-com:vml" Requires="v">
                <p:oleObj spid="_x0000_s23644" name="Equation" r:id="rId5" imgW="1396394" imgH="203112" progId="Equation.DSMT4">
                  <p:embed/>
                </p:oleObj>
              </mc:Choice>
              <mc:Fallback>
                <p:oleObj name="Equation" r:id="rId5" imgW="1396394" imgH="203112" progId="Equation.DSMT4">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19400" y="1981200"/>
                        <a:ext cx="5867400" cy="854075"/>
                      </a:xfrm>
                      <a:prstGeom prst="rect">
                        <a:avLst/>
                      </a:prstGeom>
                      <a:noFill/>
                      <a:ln w="381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oleObj>
              </mc:Fallback>
            </mc:AlternateContent>
          </a:graphicData>
        </a:graphic>
      </p:graphicFrame>
      <p:sp>
        <p:nvSpPr>
          <p:cNvPr id="108556" name="Line 12"/>
          <p:cNvSpPr>
            <a:spLocks noChangeShapeType="1"/>
          </p:cNvSpPr>
          <p:nvPr/>
        </p:nvSpPr>
        <p:spPr bwMode="auto">
          <a:xfrm>
            <a:off x="1828800" y="2667000"/>
            <a:ext cx="9906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108558" name="AutoShape 14"/>
          <p:cNvCxnSpPr>
            <a:cxnSpLocks noChangeShapeType="1"/>
          </p:cNvCxnSpPr>
          <p:nvPr/>
        </p:nvCxnSpPr>
        <p:spPr bwMode="auto">
          <a:xfrm rot="-5400000" flipH="1" flipV="1">
            <a:off x="3257550" y="95250"/>
            <a:ext cx="609600" cy="4381500"/>
          </a:xfrm>
          <a:prstGeom prst="bentConnector3">
            <a:avLst>
              <a:gd name="adj1" fmla="val -37500"/>
            </a:avLst>
          </a:prstGeom>
          <a:noFill/>
          <a:ln w="3810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8559" name="Text Box 15"/>
          <p:cNvSpPr txBox="1">
            <a:spLocks noChangeArrowheads="1"/>
          </p:cNvSpPr>
          <p:nvPr/>
        </p:nvSpPr>
        <p:spPr bwMode="auto">
          <a:xfrm>
            <a:off x="2895600" y="3352800"/>
            <a:ext cx="5867400" cy="26574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400"/>
              <a:t>Keys to Increasing Returns to Scale</a:t>
            </a:r>
          </a:p>
          <a:p>
            <a:pPr eaLnBrk="1" hangingPunct="1">
              <a:spcBef>
                <a:spcPct val="50000"/>
              </a:spcBef>
            </a:pPr>
            <a:r>
              <a:rPr lang="en-US" sz="2400"/>
              <a:t>	Technological change (new f(k))</a:t>
            </a:r>
          </a:p>
          <a:p>
            <a:pPr eaLnBrk="1" hangingPunct="1">
              <a:spcBef>
                <a:spcPct val="50000"/>
              </a:spcBef>
            </a:pPr>
            <a:r>
              <a:rPr lang="en-US" sz="2400"/>
              <a:t>	Spillover effects</a:t>
            </a:r>
          </a:p>
          <a:p>
            <a:pPr eaLnBrk="1" hangingPunct="1">
              <a:spcBef>
                <a:spcPct val="50000"/>
              </a:spcBef>
            </a:pPr>
            <a:r>
              <a:rPr lang="en-US" sz="2400"/>
              <a:t>	Agglomeration effects</a:t>
            </a:r>
          </a:p>
        </p:txBody>
      </p:sp>
      <p:cxnSp>
        <p:nvCxnSpPr>
          <p:cNvPr id="108560" name="AutoShape 16"/>
          <p:cNvCxnSpPr>
            <a:cxnSpLocks noChangeShapeType="1"/>
            <a:endCxn id="108559" idx="1"/>
          </p:cNvCxnSpPr>
          <p:nvPr/>
        </p:nvCxnSpPr>
        <p:spPr bwMode="auto">
          <a:xfrm rot="16200000" flipH="1">
            <a:off x="1464468" y="3250407"/>
            <a:ext cx="1338263" cy="1524000"/>
          </a:xfrm>
          <a:prstGeom prst="bentConnector2">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8561" name="AutoShape 17"/>
          <p:cNvCxnSpPr>
            <a:cxnSpLocks noChangeShapeType="1"/>
          </p:cNvCxnSpPr>
          <p:nvPr/>
        </p:nvCxnSpPr>
        <p:spPr bwMode="auto">
          <a:xfrm flipV="1">
            <a:off x="5753100" y="2835275"/>
            <a:ext cx="0" cy="508000"/>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8563" name="Text Box 19"/>
          <p:cNvSpPr txBox="1">
            <a:spLocks noChangeArrowheads="1"/>
          </p:cNvSpPr>
          <p:nvPr/>
        </p:nvSpPr>
        <p:spPr bwMode="auto">
          <a:xfrm>
            <a:off x="2971800" y="1371600"/>
            <a:ext cx="304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855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855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856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855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0856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8559"/>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856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8560"/>
                                        </p:tgtEl>
                                        <p:attrNameLst>
                                          <p:attrName>style.visibility</p:attrName>
                                        </p:attrNameLst>
                                      </p:cBhvr>
                                      <p:to>
                                        <p:strVal val="visible"/>
                                      </p:to>
                                    </p:set>
                                  </p:childTnLst>
                                </p:cTn>
                              </p:par>
                              <p:par>
                                <p:cTn id="27" presetID="1" presetClass="entr" presetSubtype="0" fill="hold" grpId="1" nodeType="withEffect">
                                  <p:stCondLst>
                                    <p:cond delay="0"/>
                                  </p:stCondLst>
                                  <p:childTnLst>
                                    <p:set>
                                      <p:cBhvr>
                                        <p:cTn id="28" dur="1" fill="hold">
                                          <p:stCondLst>
                                            <p:cond delay="0"/>
                                          </p:stCondLst>
                                        </p:cTn>
                                        <p:tgtEl>
                                          <p:spTgt spid="10855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085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6" grpId="0" animBg="1"/>
      <p:bldP spid="108559" grpId="0" animBg="1"/>
      <p:bldP spid="108559" grpId="1" animBg="1"/>
      <p:bldP spid="10856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171450"/>
            <a:ext cx="8229600" cy="1143000"/>
          </a:xfrm>
        </p:spPr>
        <p:txBody>
          <a:bodyPr/>
          <a:lstStyle/>
          <a:p>
            <a:pPr eaLnBrk="1" hangingPunct="1"/>
            <a:r>
              <a:rPr lang="en-US" sz="4000" smtClean="0"/>
              <a:t>From Solow to Endogenous (“New”) Growth Models</a:t>
            </a:r>
          </a:p>
        </p:txBody>
      </p:sp>
      <p:sp>
        <p:nvSpPr>
          <p:cNvPr id="22531" name="Rectangle 3"/>
          <p:cNvSpPr>
            <a:spLocks noGrp="1" noChangeArrowheads="1"/>
          </p:cNvSpPr>
          <p:nvPr>
            <p:ph type="body" idx="1"/>
          </p:nvPr>
        </p:nvSpPr>
        <p:spPr>
          <a:xfrm>
            <a:off x="457200" y="1524000"/>
            <a:ext cx="8229600" cy="5029200"/>
          </a:xfrm>
        </p:spPr>
        <p:txBody>
          <a:bodyPr/>
          <a:lstStyle/>
          <a:p>
            <a:pPr eaLnBrk="1" hangingPunct="1">
              <a:spcBef>
                <a:spcPts val="0"/>
              </a:spcBef>
              <a:spcAft>
                <a:spcPts val="1200"/>
              </a:spcAft>
            </a:pPr>
            <a:r>
              <a:rPr lang="en-US" sz="2400" dirty="0" smtClean="0"/>
              <a:t>Key difference:  Increasing Returns to Scale:  Doubling inputs more than doubles output.  How?</a:t>
            </a:r>
          </a:p>
          <a:p>
            <a:pPr eaLnBrk="1" hangingPunct="1"/>
            <a:r>
              <a:rPr lang="en-US" sz="2400" dirty="0" smtClean="0"/>
              <a:t>Positive externalities:  </a:t>
            </a:r>
          </a:p>
          <a:p>
            <a:pPr lvl="1" eaLnBrk="1" hangingPunct="1"/>
            <a:r>
              <a:rPr lang="en-US" sz="2000" dirty="0" smtClean="0"/>
              <a:t>Effect of my education on yours</a:t>
            </a:r>
          </a:p>
          <a:p>
            <a:pPr lvl="1" eaLnBrk="1" hangingPunct="1"/>
            <a:r>
              <a:rPr lang="en-US" sz="2000" dirty="0" smtClean="0"/>
              <a:t>Spread of new ideas (e.g., Ford’s assembly line; “spillovers”)</a:t>
            </a:r>
          </a:p>
          <a:p>
            <a:pPr lvl="1" eaLnBrk="1" hangingPunct="1"/>
            <a:r>
              <a:rPr lang="en-US" sz="2000" dirty="0" smtClean="0"/>
              <a:t>R&amp;D Investments -&gt; new knowledge benefiting everyone</a:t>
            </a:r>
          </a:p>
          <a:p>
            <a:pPr lvl="2" eaLnBrk="1" hangingPunct="1"/>
            <a:r>
              <a:rPr lang="en-US" sz="1600" dirty="0" smtClean="0"/>
              <a:t>The internet</a:t>
            </a:r>
          </a:p>
          <a:p>
            <a:pPr lvl="1" eaLnBrk="1" hangingPunct="1"/>
            <a:r>
              <a:rPr lang="en-US" sz="2000" dirty="0" smtClean="0"/>
              <a:t>Growth perpetuates itself through technological change</a:t>
            </a:r>
          </a:p>
          <a:p>
            <a:pPr lvl="1" eaLnBrk="1" hangingPunct="1"/>
            <a:endParaRPr lang="en-US" sz="2000" dirty="0" smtClean="0"/>
          </a:p>
          <a:p>
            <a:pPr eaLnBrk="1" hangingPunct="1">
              <a:lnSpc>
                <a:spcPct val="90000"/>
              </a:lnSpc>
              <a:spcBef>
                <a:spcPct val="0"/>
              </a:spcBef>
              <a:spcAft>
                <a:spcPts val="0"/>
              </a:spcAft>
            </a:pPr>
            <a:r>
              <a:rPr lang="en-US" dirty="0"/>
              <a:t>Facebook: 0 to $100 billion in 9 years</a:t>
            </a:r>
          </a:p>
          <a:p>
            <a:pPr lvl="1" eaLnBrk="1" hangingPunct="1">
              <a:lnSpc>
                <a:spcPct val="90000"/>
              </a:lnSpc>
              <a:spcBef>
                <a:spcPct val="0"/>
              </a:spcBef>
              <a:spcAft>
                <a:spcPts val="0"/>
              </a:spcAft>
            </a:pPr>
            <a:r>
              <a:rPr lang="en-US" dirty="0"/>
              <a:t>Google: 0 to $343 billion in 13 years</a:t>
            </a:r>
          </a:p>
          <a:p>
            <a:pPr lvl="1" eaLnBrk="1" hangingPunct="1">
              <a:lnSpc>
                <a:spcPct val="90000"/>
              </a:lnSpc>
              <a:spcBef>
                <a:spcPct val="0"/>
              </a:spcBef>
              <a:spcAft>
                <a:spcPts val="0"/>
              </a:spcAft>
            </a:pPr>
            <a:r>
              <a:rPr lang="en-US" dirty="0"/>
              <a:t>What country’s production looks like </a:t>
            </a:r>
            <a:r>
              <a:rPr lang="en-US" dirty="0" smtClean="0"/>
              <a:t>Google’s?</a:t>
            </a:r>
            <a:endParaRPr lang="en-US" dirty="0"/>
          </a:p>
          <a:p>
            <a:pPr lvl="1" eaLnBrk="1" hangingPunct="1"/>
            <a:endParaRPr lang="en-US" sz="20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531">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2531">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2531">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2531">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2531">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2531">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2531">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2531">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253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sz="4800" dirty="0" smtClean="0"/>
              <a:t>Does this apply to LDCs?  </a:t>
            </a:r>
            <a:endParaRPr lang="en-US" sz="4800" dirty="0"/>
          </a:p>
        </p:txBody>
      </p:sp>
      <p:sp>
        <p:nvSpPr>
          <p:cNvPr id="3" name="Content Placeholder 2"/>
          <p:cNvSpPr>
            <a:spLocks noGrp="1"/>
          </p:cNvSpPr>
          <p:nvPr>
            <p:ph idx="1"/>
          </p:nvPr>
        </p:nvSpPr>
        <p:spPr>
          <a:xfrm>
            <a:off x="457200" y="1600200"/>
            <a:ext cx="8229600" cy="4648199"/>
          </a:xfrm>
        </p:spPr>
        <p:txBody>
          <a:bodyPr/>
          <a:lstStyle/>
          <a:p>
            <a:pPr marL="342900" lvl="2" indent="-342900" eaLnBrk="1" hangingPunct="1">
              <a:spcBef>
                <a:spcPts val="0"/>
              </a:spcBef>
              <a:spcAft>
                <a:spcPts val="1200"/>
              </a:spcAft>
            </a:pPr>
            <a:r>
              <a:rPr lang="en-US" dirty="0" smtClean="0"/>
              <a:t>Japan (in the late 1900s), Korea, India (Bangalore), now China (?)</a:t>
            </a:r>
          </a:p>
          <a:p>
            <a:pPr marL="800100" lvl="3" indent="-342900" eaLnBrk="1" hangingPunct="1">
              <a:spcBef>
                <a:spcPts val="0"/>
              </a:spcBef>
              <a:spcAft>
                <a:spcPts val="1200"/>
              </a:spcAft>
            </a:pPr>
            <a:r>
              <a:rPr lang="en-US" dirty="0" smtClean="0"/>
              <a:t>Making the jump from off-shoring to innovating</a:t>
            </a:r>
          </a:p>
          <a:p>
            <a:pPr marL="342900" lvl="2" indent="-342900" eaLnBrk="1" hangingPunct="1">
              <a:spcBef>
                <a:spcPts val="0"/>
              </a:spcBef>
              <a:spcAft>
                <a:spcPts val="1200"/>
              </a:spcAft>
            </a:pPr>
            <a:r>
              <a:rPr lang="en-US" dirty="0" smtClean="0"/>
              <a:t>Will Mexico manage to do it? (They’re trying!)</a:t>
            </a:r>
          </a:p>
          <a:p>
            <a:pPr marL="342900" lvl="2" indent="-342900" eaLnBrk="1" hangingPunct="1">
              <a:spcBef>
                <a:spcPts val="0"/>
              </a:spcBef>
              <a:spcAft>
                <a:spcPts val="1200"/>
              </a:spcAft>
            </a:pPr>
            <a:r>
              <a:rPr lang="en-US" dirty="0" smtClean="0"/>
              <a:t>What about the rest of the world? Zimbabwe?</a:t>
            </a:r>
          </a:p>
          <a:p>
            <a:pPr marL="800100" lvl="3" indent="-342900" eaLnBrk="1" hangingPunct="1">
              <a:spcBef>
                <a:spcPts val="0"/>
              </a:spcBef>
              <a:spcAft>
                <a:spcPts val="1200"/>
              </a:spcAft>
            </a:pPr>
            <a:r>
              <a:rPr lang="en-US" dirty="0" smtClean="0"/>
              <a:t>They </a:t>
            </a:r>
            <a:r>
              <a:rPr lang="en-US" dirty="0"/>
              <a:t>can grow rapidly by adapting technologies developed in countries with high R&amp;D </a:t>
            </a:r>
            <a:r>
              <a:rPr lang="en-US" dirty="0" smtClean="0"/>
              <a:t>capability</a:t>
            </a:r>
          </a:p>
          <a:p>
            <a:pPr marL="800100" lvl="3" indent="-342900" eaLnBrk="1" hangingPunct="1">
              <a:spcBef>
                <a:spcPts val="0"/>
              </a:spcBef>
              <a:spcAft>
                <a:spcPts val="1200"/>
              </a:spcAft>
            </a:pPr>
            <a:r>
              <a:rPr lang="en-US" dirty="0" smtClean="0"/>
              <a:t>Hard to imagine them becoming tech or manufacturing giants in our lifetimes </a:t>
            </a:r>
            <a:endParaRPr lang="en-US" dirty="0"/>
          </a:p>
          <a:p>
            <a:pPr eaLnBrk="1" hangingPunct="1">
              <a:spcBef>
                <a:spcPts val="0"/>
              </a:spcBef>
              <a:spcAft>
                <a:spcPts val="1200"/>
              </a:spcAft>
            </a:pPr>
            <a:r>
              <a:rPr lang="en-US" sz="2400" dirty="0" smtClean="0"/>
              <a:t>Does a country have to innovate to develop?</a:t>
            </a:r>
            <a:endParaRPr lang="en-US" sz="2400" dirty="0"/>
          </a:p>
        </p:txBody>
      </p:sp>
    </p:spTree>
    <p:extLst>
      <p:ext uri="{BB962C8B-B14F-4D97-AF65-F5344CB8AC3E}">
        <p14:creationId xmlns:p14="http://schemas.microsoft.com/office/powerpoint/2010/main" val="300627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274638"/>
            <a:ext cx="8229600" cy="1554162"/>
          </a:xfrm>
        </p:spPr>
        <p:txBody>
          <a:bodyPr/>
          <a:lstStyle/>
          <a:p>
            <a:r>
              <a:rPr lang="en-US" smtClean="0"/>
              <a:t>A Different Kind of Steady State: The Poverty Trap</a:t>
            </a:r>
            <a:br>
              <a:rPr lang="en-US" smtClean="0"/>
            </a:br>
            <a:r>
              <a:rPr lang="en-US" sz="2400" smtClean="0"/>
              <a:t>(from Chapter 3)</a:t>
            </a:r>
          </a:p>
        </p:txBody>
      </p:sp>
      <p:grpSp>
        <p:nvGrpSpPr>
          <p:cNvPr id="4" name="Group 3"/>
          <p:cNvGrpSpPr/>
          <p:nvPr/>
        </p:nvGrpSpPr>
        <p:grpSpPr>
          <a:xfrm>
            <a:off x="1524000" y="1752600"/>
            <a:ext cx="6553201" cy="4951154"/>
            <a:chOff x="594476" y="885212"/>
            <a:chExt cx="6921156" cy="5395454"/>
          </a:xfrm>
        </p:grpSpPr>
        <p:sp>
          <p:nvSpPr>
            <p:cNvPr id="5" name="Right Triangle 4"/>
            <p:cNvSpPr/>
            <p:nvPr/>
          </p:nvSpPr>
          <p:spPr>
            <a:xfrm rot="5400000">
              <a:off x="2543155" y="1142884"/>
              <a:ext cx="3238239" cy="3619992"/>
            </a:xfrm>
            <a:prstGeom prst="rtTriangle">
              <a:avLst/>
            </a:prstGeom>
            <a:pattFill prst="ltHorz">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Triangle 5"/>
            <p:cNvSpPr/>
            <p:nvPr/>
          </p:nvSpPr>
          <p:spPr>
            <a:xfrm rot="16200000">
              <a:off x="2579545" y="1096417"/>
              <a:ext cx="3238239" cy="3619992"/>
            </a:xfrm>
            <a:prstGeom prst="rtTriangle">
              <a:avLst/>
            </a:prstGeom>
            <a:pattFill prst="ltVert">
              <a:fgClr>
                <a:schemeClr val="accent1">
                  <a:lumMod val="40000"/>
                  <a:lumOff val="6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p:cNvGrpSpPr/>
            <p:nvPr/>
          </p:nvGrpSpPr>
          <p:grpSpPr>
            <a:xfrm>
              <a:off x="1912750" y="885212"/>
              <a:ext cx="5602882" cy="5395454"/>
              <a:chOff x="1950097" y="2212548"/>
              <a:chExt cx="5602882" cy="5395454"/>
            </a:xfrm>
          </p:grpSpPr>
          <p:cxnSp>
            <p:nvCxnSpPr>
              <p:cNvPr id="25" name="Straight Connector 24"/>
              <p:cNvCxnSpPr/>
              <p:nvPr/>
            </p:nvCxnSpPr>
            <p:spPr>
              <a:xfrm>
                <a:off x="2376948" y="2470336"/>
                <a:ext cx="0" cy="339706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2376948" y="5867400"/>
                <a:ext cx="4100052" cy="14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2426015" y="2630562"/>
                <a:ext cx="3619992" cy="3268774"/>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Curved Connector 27"/>
              <p:cNvCxnSpPr/>
              <p:nvPr/>
            </p:nvCxnSpPr>
            <p:spPr>
              <a:xfrm flipV="1">
                <a:off x="2376948" y="2913698"/>
                <a:ext cx="3566652" cy="2979896"/>
              </a:xfrm>
              <a:prstGeom prst="curvedConnector3">
                <a:avLst>
                  <a:gd name="adj1" fmla="val 50000"/>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3786648" y="4110579"/>
                <a:ext cx="373626" cy="369332"/>
              </a:xfrm>
              <a:prstGeom prst="rect">
                <a:avLst/>
              </a:prstGeom>
              <a:noFill/>
              <a:ln>
                <a:noFill/>
              </a:ln>
            </p:spPr>
            <p:txBody>
              <a:bodyPr wrap="square" rtlCol="0">
                <a:spAutoFit/>
              </a:bodyPr>
              <a:lstStyle/>
              <a:p>
                <a:r>
                  <a:rPr lang="en-US" dirty="0" smtClean="0"/>
                  <a:t>A</a:t>
                </a:r>
                <a:endParaRPr lang="en-US" dirty="0"/>
              </a:p>
            </p:txBody>
          </p:sp>
          <p:sp>
            <p:nvSpPr>
              <p:cNvPr id="30" name="TextBox 29"/>
              <p:cNvSpPr txBox="1"/>
              <p:nvPr/>
            </p:nvSpPr>
            <p:spPr>
              <a:xfrm>
                <a:off x="5352927" y="2621218"/>
                <a:ext cx="373626" cy="369332"/>
              </a:xfrm>
              <a:prstGeom prst="rect">
                <a:avLst/>
              </a:prstGeom>
              <a:noFill/>
              <a:ln>
                <a:noFill/>
              </a:ln>
            </p:spPr>
            <p:txBody>
              <a:bodyPr wrap="square" rtlCol="0">
                <a:spAutoFit/>
              </a:bodyPr>
              <a:lstStyle/>
              <a:p>
                <a:r>
                  <a:rPr lang="en-US" dirty="0" smtClean="0"/>
                  <a:t>B</a:t>
                </a:r>
                <a:endParaRPr lang="en-US" dirty="0"/>
              </a:p>
            </p:txBody>
          </p:sp>
          <p:sp>
            <p:nvSpPr>
              <p:cNvPr id="31" name="TextBox 30"/>
              <p:cNvSpPr txBox="1"/>
              <p:nvPr/>
            </p:nvSpPr>
            <p:spPr>
              <a:xfrm>
                <a:off x="2262648" y="5893594"/>
                <a:ext cx="373626" cy="369332"/>
              </a:xfrm>
              <a:prstGeom prst="rect">
                <a:avLst/>
              </a:prstGeom>
              <a:noFill/>
              <a:ln>
                <a:noFill/>
              </a:ln>
            </p:spPr>
            <p:txBody>
              <a:bodyPr wrap="square" rtlCol="0">
                <a:spAutoFit/>
              </a:bodyPr>
              <a:lstStyle/>
              <a:p>
                <a:r>
                  <a:rPr lang="en-US" dirty="0" smtClean="0"/>
                  <a:t>0</a:t>
                </a:r>
                <a:endParaRPr lang="en-US" dirty="0"/>
              </a:p>
            </p:txBody>
          </p:sp>
          <p:sp>
            <p:nvSpPr>
              <p:cNvPr id="32" name="TextBox 31"/>
              <p:cNvSpPr txBox="1"/>
              <p:nvPr/>
            </p:nvSpPr>
            <p:spPr>
              <a:xfrm>
                <a:off x="2607869" y="7238670"/>
                <a:ext cx="1516626" cy="369332"/>
              </a:xfrm>
              <a:prstGeom prst="rect">
                <a:avLst/>
              </a:prstGeom>
              <a:noFill/>
              <a:ln>
                <a:noFill/>
              </a:ln>
            </p:spPr>
            <p:txBody>
              <a:bodyPr wrap="square" rtlCol="0">
                <a:spAutoFit/>
              </a:bodyPr>
              <a:lstStyle/>
              <a:p>
                <a:r>
                  <a:rPr lang="en-US" dirty="0" smtClean="0"/>
                  <a:t>Poverty trap </a:t>
                </a:r>
                <a:endParaRPr lang="en-US" dirty="0"/>
              </a:p>
            </p:txBody>
          </p:sp>
          <p:sp>
            <p:nvSpPr>
              <p:cNvPr id="33" name="TextBox 32"/>
              <p:cNvSpPr txBox="1"/>
              <p:nvPr/>
            </p:nvSpPr>
            <p:spPr>
              <a:xfrm rot="16200000">
                <a:off x="623919" y="3538726"/>
                <a:ext cx="3042425" cy="390070"/>
              </a:xfrm>
              <a:prstGeom prst="rect">
                <a:avLst/>
              </a:prstGeom>
              <a:noFill/>
              <a:ln>
                <a:noFill/>
              </a:ln>
            </p:spPr>
            <p:txBody>
              <a:bodyPr wrap="square" rtlCol="0">
                <a:spAutoFit/>
              </a:bodyPr>
              <a:lstStyle/>
              <a:p>
                <a:pPr algn="r"/>
                <a:r>
                  <a:rPr lang="en-US" dirty="0" smtClean="0"/>
                  <a:t>A</a:t>
                </a:r>
                <a:r>
                  <a:rPr lang="en-US" baseline="-25000" dirty="0" smtClean="0"/>
                  <a:t>t+1</a:t>
                </a:r>
                <a:r>
                  <a:rPr lang="en-US" dirty="0" smtClean="0"/>
                  <a:t> (Assets next year)</a:t>
                </a:r>
                <a:endParaRPr lang="en-US" dirty="0"/>
              </a:p>
            </p:txBody>
          </p:sp>
          <p:sp>
            <p:nvSpPr>
              <p:cNvPr id="34" name="TextBox 33"/>
              <p:cNvSpPr txBox="1"/>
              <p:nvPr/>
            </p:nvSpPr>
            <p:spPr>
              <a:xfrm>
                <a:off x="4748805" y="5870861"/>
                <a:ext cx="2804174" cy="402475"/>
              </a:xfrm>
              <a:prstGeom prst="rect">
                <a:avLst/>
              </a:prstGeom>
              <a:noFill/>
              <a:ln>
                <a:noFill/>
              </a:ln>
            </p:spPr>
            <p:txBody>
              <a:bodyPr wrap="square" rtlCol="0">
                <a:spAutoFit/>
              </a:bodyPr>
              <a:lstStyle/>
              <a:p>
                <a:r>
                  <a:rPr lang="en-US" dirty="0" smtClean="0"/>
                  <a:t>A</a:t>
                </a:r>
                <a:r>
                  <a:rPr lang="en-US" baseline="-25000" dirty="0" smtClean="0"/>
                  <a:t>t</a:t>
                </a:r>
                <a:r>
                  <a:rPr lang="en-US" dirty="0"/>
                  <a:t> </a:t>
                </a:r>
                <a:r>
                  <a:rPr lang="en-US" dirty="0" smtClean="0"/>
                  <a:t>(Assets this year)</a:t>
                </a:r>
                <a:endParaRPr lang="en-US" dirty="0"/>
              </a:p>
            </p:txBody>
          </p:sp>
          <p:sp>
            <p:nvSpPr>
              <p:cNvPr id="35" name="TextBox 34"/>
              <p:cNvSpPr txBox="1"/>
              <p:nvPr/>
            </p:nvSpPr>
            <p:spPr>
              <a:xfrm>
                <a:off x="3140627" y="2938584"/>
                <a:ext cx="914400" cy="369332"/>
              </a:xfrm>
              <a:prstGeom prst="rect">
                <a:avLst/>
              </a:prstGeom>
              <a:noFill/>
              <a:ln>
                <a:noFill/>
              </a:ln>
            </p:spPr>
            <p:txBody>
              <a:bodyPr wrap="square" rtlCol="0">
                <a:spAutoFit/>
              </a:bodyPr>
              <a:lstStyle/>
              <a:p>
                <a:r>
                  <a:rPr lang="en-US" dirty="0" smtClean="0"/>
                  <a:t>A</a:t>
                </a:r>
                <a:r>
                  <a:rPr lang="en-US" baseline="-25000" dirty="0" smtClean="0"/>
                  <a:t>t+1</a:t>
                </a:r>
                <a:r>
                  <a:rPr lang="en-US" dirty="0" smtClean="0"/>
                  <a:t>&gt; A</a:t>
                </a:r>
                <a:r>
                  <a:rPr lang="en-US" baseline="-25000" dirty="0" smtClean="0"/>
                  <a:t>t</a:t>
                </a:r>
                <a:endParaRPr lang="en-US" dirty="0"/>
              </a:p>
            </p:txBody>
          </p:sp>
          <p:sp>
            <p:nvSpPr>
              <p:cNvPr id="36" name="TextBox 35"/>
              <p:cNvSpPr txBox="1"/>
              <p:nvPr/>
            </p:nvSpPr>
            <p:spPr>
              <a:xfrm>
                <a:off x="4790445" y="4297216"/>
                <a:ext cx="914400" cy="369332"/>
              </a:xfrm>
              <a:prstGeom prst="rect">
                <a:avLst/>
              </a:prstGeom>
              <a:noFill/>
              <a:ln>
                <a:noFill/>
              </a:ln>
            </p:spPr>
            <p:txBody>
              <a:bodyPr wrap="square" rtlCol="0">
                <a:spAutoFit/>
              </a:bodyPr>
              <a:lstStyle/>
              <a:p>
                <a:r>
                  <a:rPr lang="en-US" dirty="0" smtClean="0"/>
                  <a:t>A</a:t>
                </a:r>
                <a:r>
                  <a:rPr lang="en-US" baseline="-25000" dirty="0" smtClean="0"/>
                  <a:t>t+1</a:t>
                </a:r>
                <a:r>
                  <a:rPr lang="en-US" dirty="0" smtClean="0"/>
                  <a:t>&lt; A</a:t>
                </a:r>
                <a:r>
                  <a:rPr lang="en-US" baseline="-25000" dirty="0" smtClean="0"/>
                  <a:t>t</a:t>
                </a:r>
                <a:endParaRPr lang="en-US" dirty="0"/>
              </a:p>
            </p:txBody>
          </p:sp>
        </p:grpSp>
        <p:sp>
          <p:nvSpPr>
            <p:cNvPr id="8" name="TextBox 7"/>
            <p:cNvSpPr txBox="1"/>
            <p:nvPr/>
          </p:nvSpPr>
          <p:spPr>
            <a:xfrm>
              <a:off x="5958934" y="1047622"/>
              <a:ext cx="666996" cy="369332"/>
            </a:xfrm>
            <a:prstGeom prst="rect">
              <a:avLst/>
            </a:prstGeom>
            <a:noFill/>
            <a:ln>
              <a:noFill/>
            </a:ln>
          </p:spPr>
          <p:txBody>
            <a:bodyPr wrap="square" rtlCol="0">
              <a:spAutoFit/>
            </a:bodyPr>
            <a:lstStyle/>
            <a:p>
              <a:r>
                <a:rPr lang="en-US" dirty="0" smtClean="0"/>
                <a:t>45°</a:t>
              </a:r>
              <a:endParaRPr lang="en-US" dirty="0"/>
            </a:p>
          </p:txBody>
        </p:sp>
        <p:sp>
          <p:nvSpPr>
            <p:cNvPr id="9" name="Oval 8"/>
            <p:cNvSpPr/>
            <p:nvPr/>
          </p:nvSpPr>
          <p:spPr>
            <a:xfrm>
              <a:off x="5619996" y="1560490"/>
              <a:ext cx="95004" cy="115910"/>
            </a:xfrm>
            <a:prstGeom prst="ellipse">
              <a:avLst/>
            </a:prstGeom>
            <a:solidFill>
              <a:schemeClr val="bg1"/>
            </a:solid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2317110" y="4451008"/>
              <a:ext cx="95004" cy="115910"/>
            </a:xfrm>
            <a:prstGeom prst="ellipse">
              <a:avLst/>
            </a:prstGeom>
            <a:solidFill>
              <a:schemeClr val="bg1"/>
            </a:solid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2467709" y="4982300"/>
              <a:ext cx="3856891" cy="580209"/>
            </a:xfrm>
            <a:custGeom>
              <a:avLst/>
              <a:gdLst>
                <a:gd name="connsiteX0" fmla="*/ 0 w 3927231"/>
                <a:gd name="connsiteY0" fmla="*/ 621534 h 621534"/>
                <a:gd name="connsiteX1" fmla="*/ 1770185 w 3927231"/>
                <a:gd name="connsiteY1" fmla="*/ 211 h 621534"/>
                <a:gd name="connsiteX2" fmla="*/ 3341077 w 3927231"/>
                <a:gd name="connsiteY2" fmla="*/ 551195 h 621534"/>
                <a:gd name="connsiteX3" fmla="*/ 3927231 w 3927231"/>
                <a:gd name="connsiteY3" fmla="*/ 504303 h 621534"/>
                <a:gd name="connsiteX4" fmla="*/ 3927231 w 3927231"/>
                <a:gd name="connsiteY4" fmla="*/ 504303 h 621534"/>
                <a:gd name="connsiteX0" fmla="*/ 0 w 3903784"/>
                <a:gd name="connsiteY0" fmla="*/ 515932 h 579237"/>
                <a:gd name="connsiteX1" fmla="*/ 1746738 w 3903784"/>
                <a:gd name="connsiteY1" fmla="*/ 117 h 579237"/>
                <a:gd name="connsiteX2" fmla="*/ 3317630 w 3903784"/>
                <a:gd name="connsiteY2" fmla="*/ 551101 h 579237"/>
                <a:gd name="connsiteX3" fmla="*/ 3903784 w 3903784"/>
                <a:gd name="connsiteY3" fmla="*/ 504209 h 579237"/>
                <a:gd name="connsiteX4" fmla="*/ 3903784 w 3903784"/>
                <a:gd name="connsiteY4" fmla="*/ 504209 h 579237"/>
                <a:gd name="connsiteX0" fmla="*/ 0 w 3856891"/>
                <a:gd name="connsiteY0" fmla="*/ 562714 h 579127"/>
                <a:gd name="connsiteX1" fmla="*/ 1699845 w 3856891"/>
                <a:gd name="connsiteY1" fmla="*/ 7 h 579127"/>
                <a:gd name="connsiteX2" fmla="*/ 3270737 w 3856891"/>
                <a:gd name="connsiteY2" fmla="*/ 550991 h 579127"/>
                <a:gd name="connsiteX3" fmla="*/ 3856891 w 3856891"/>
                <a:gd name="connsiteY3" fmla="*/ 504099 h 579127"/>
                <a:gd name="connsiteX4" fmla="*/ 3856891 w 3856891"/>
                <a:gd name="connsiteY4" fmla="*/ 504099 h 579127"/>
                <a:gd name="connsiteX0" fmla="*/ 0 w 3856891"/>
                <a:gd name="connsiteY0" fmla="*/ 562714 h 580209"/>
                <a:gd name="connsiteX1" fmla="*/ 1699845 w 3856891"/>
                <a:gd name="connsiteY1" fmla="*/ 7 h 580209"/>
                <a:gd name="connsiteX2" fmla="*/ 3188675 w 3856891"/>
                <a:gd name="connsiteY2" fmla="*/ 550991 h 580209"/>
                <a:gd name="connsiteX3" fmla="*/ 3856891 w 3856891"/>
                <a:gd name="connsiteY3" fmla="*/ 504099 h 580209"/>
                <a:gd name="connsiteX4" fmla="*/ 3856891 w 3856891"/>
                <a:gd name="connsiteY4" fmla="*/ 504099 h 580209"/>
                <a:gd name="connsiteX0" fmla="*/ 0 w 3856891"/>
                <a:gd name="connsiteY0" fmla="*/ 562714 h 580209"/>
                <a:gd name="connsiteX1" fmla="*/ 1699845 w 3856891"/>
                <a:gd name="connsiteY1" fmla="*/ 7 h 580209"/>
                <a:gd name="connsiteX2" fmla="*/ 3094890 w 3856891"/>
                <a:gd name="connsiteY2" fmla="*/ 550991 h 580209"/>
                <a:gd name="connsiteX3" fmla="*/ 3856891 w 3856891"/>
                <a:gd name="connsiteY3" fmla="*/ 504099 h 580209"/>
                <a:gd name="connsiteX4" fmla="*/ 3856891 w 3856891"/>
                <a:gd name="connsiteY4" fmla="*/ 504099 h 580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6891" h="580209">
                  <a:moveTo>
                    <a:pt x="0" y="562714"/>
                  </a:moveTo>
                  <a:cubicBezTo>
                    <a:pt x="606669" y="257914"/>
                    <a:pt x="1184030" y="1961"/>
                    <a:pt x="1699845" y="7"/>
                  </a:cubicBezTo>
                  <a:cubicBezTo>
                    <a:pt x="2215660" y="-1947"/>
                    <a:pt x="2735382" y="466976"/>
                    <a:pt x="3094890" y="550991"/>
                  </a:cubicBezTo>
                  <a:cubicBezTo>
                    <a:pt x="3454398" y="635006"/>
                    <a:pt x="3729891" y="511914"/>
                    <a:pt x="3856891" y="504099"/>
                  </a:cubicBezTo>
                  <a:lnTo>
                    <a:pt x="3856891" y="504099"/>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a:off x="2426679" y="5559951"/>
              <a:ext cx="4100052" cy="14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4772655" y="5574268"/>
              <a:ext cx="2742977" cy="402475"/>
            </a:xfrm>
            <a:prstGeom prst="rect">
              <a:avLst/>
            </a:prstGeom>
            <a:noFill/>
            <a:ln>
              <a:noFill/>
            </a:ln>
          </p:spPr>
          <p:txBody>
            <a:bodyPr wrap="square" rtlCol="0">
              <a:spAutoFit/>
            </a:bodyPr>
            <a:lstStyle/>
            <a:p>
              <a:r>
                <a:rPr lang="en-US" dirty="0" smtClean="0"/>
                <a:t>A</a:t>
              </a:r>
              <a:r>
                <a:rPr lang="en-US" baseline="-25000" dirty="0" smtClean="0"/>
                <a:t>t</a:t>
              </a:r>
              <a:r>
                <a:rPr lang="en-US" dirty="0"/>
                <a:t> </a:t>
              </a:r>
              <a:r>
                <a:rPr lang="en-US" dirty="0" smtClean="0"/>
                <a:t>(Assets this year)</a:t>
              </a:r>
              <a:endParaRPr lang="en-US" dirty="0"/>
            </a:p>
          </p:txBody>
        </p:sp>
        <p:sp>
          <p:nvSpPr>
            <p:cNvPr id="14" name="Oval 13"/>
            <p:cNvSpPr/>
            <p:nvPr/>
          </p:nvSpPr>
          <p:spPr>
            <a:xfrm>
              <a:off x="2255274" y="5274512"/>
              <a:ext cx="259326" cy="2880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p:cNvCxnSpPr>
              <a:stCxn id="9" idx="5"/>
            </p:cNvCxnSpPr>
            <p:nvPr/>
          </p:nvCxnSpPr>
          <p:spPr>
            <a:xfrm>
              <a:off x="5701087" y="1659425"/>
              <a:ext cx="41920" cy="399005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Oval 15"/>
            <p:cNvSpPr/>
            <p:nvPr/>
          </p:nvSpPr>
          <p:spPr>
            <a:xfrm>
              <a:off x="5619996" y="5266001"/>
              <a:ext cx="259326" cy="2880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Arrow Connector 16"/>
            <p:cNvCxnSpPr/>
            <p:nvPr/>
          </p:nvCxnSpPr>
          <p:spPr>
            <a:xfrm flipH="1">
              <a:off x="3434549" y="4838256"/>
              <a:ext cx="457199" cy="11832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348056" y="4828016"/>
              <a:ext cx="452544" cy="1249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114800" y="2926929"/>
              <a:ext cx="33589" cy="271187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4075425" y="2909954"/>
              <a:ext cx="95004" cy="115910"/>
            </a:xfrm>
            <a:prstGeom prst="ellipse">
              <a:avLst/>
            </a:prstGeom>
            <a:solidFill>
              <a:schemeClr val="bg1"/>
            </a:solid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4007874" y="4694212"/>
              <a:ext cx="259326" cy="2880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Left Brace 21"/>
            <p:cNvSpPr/>
            <p:nvPr/>
          </p:nvSpPr>
          <p:spPr>
            <a:xfrm rot="16200000">
              <a:off x="3107751" y="4928421"/>
              <a:ext cx="304800" cy="1725557"/>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TextBox 22"/>
            <p:cNvSpPr txBox="1"/>
            <p:nvPr/>
          </p:nvSpPr>
          <p:spPr>
            <a:xfrm>
              <a:off x="731419" y="4630759"/>
              <a:ext cx="1215144" cy="923330"/>
            </a:xfrm>
            <a:prstGeom prst="rect">
              <a:avLst/>
            </a:prstGeom>
            <a:noFill/>
            <a:ln>
              <a:noFill/>
            </a:ln>
          </p:spPr>
          <p:txBody>
            <a:bodyPr wrap="square" rtlCol="0">
              <a:spAutoFit/>
            </a:bodyPr>
            <a:lstStyle/>
            <a:p>
              <a:pPr algn="r"/>
              <a:r>
                <a:rPr lang="en-US" i="1" dirty="0" smtClean="0"/>
                <a:t>‘Rolling marbles’ profile</a:t>
              </a:r>
              <a:endParaRPr lang="en-US" i="1" dirty="0"/>
            </a:p>
          </p:txBody>
        </p:sp>
        <p:sp>
          <p:nvSpPr>
            <p:cNvPr id="24" name="TextBox 23"/>
            <p:cNvSpPr txBox="1"/>
            <p:nvPr/>
          </p:nvSpPr>
          <p:spPr>
            <a:xfrm>
              <a:off x="594476" y="1310294"/>
              <a:ext cx="1352087" cy="1006187"/>
            </a:xfrm>
            <a:prstGeom prst="rect">
              <a:avLst/>
            </a:prstGeom>
            <a:noFill/>
            <a:ln>
              <a:noFill/>
            </a:ln>
          </p:spPr>
          <p:txBody>
            <a:bodyPr wrap="square" rtlCol="0">
              <a:spAutoFit/>
            </a:bodyPr>
            <a:lstStyle/>
            <a:p>
              <a:pPr algn="r"/>
              <a:r>
                <a:rPr lang="en-US" i="1" dirty="0" smtClean="0"/>
                <a:t>Recursion function graph</a:t>
              </a:r>
              <a:endParaRPr lang="en-US" i="1" dirty="0"/>
            </a:p>
          </p:txBody>
        </p:sp>
      </p:gr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57200" y="274638"/>
            <a:ext cx="8229600" cy="1477962"/>
          </a:xfrm>
        </p:spPr>
        <p:txBody>
          <a:bodyPr/>
          <a:lstStyle/>
          <a:p>
            <a:r>
              <a:rPr lang="en-US" dirty="0" smtClean="0"/>
              <a:t>What’s the Answer, Then?</a:t>
            </a:r>
            <a:br>
              <a:rPr lang="en-US" dirty="0" smtClean="0"/>
            </a:br>
            <a:r>
              <a:rPr lang="en-US" dirty="0" smtClean="0"/>
              <a:t>Jeffrey Sachs: The Big Push</a:t>
            </a:r>
          </a:p>
        </p:txBody>
      </p:sp>
      <p:sp>
        <p:nvSpPr>
          <p:cNvPr id="26627" name="Content Placeholder 2"/>
          <p:cNvSpPr>
            <a:spLocks noGrp="1"/>
          </p:cNvSpPr>
          <p:nvPr>
            <p:ph idx="1"/>
          </p:nvPr>
        </p:nvSpPr>
        <p:spPr>
          <a:xfrm>
            <a:off x="461564" y="4876800"/>
            <a:ext cx="8229600" cy="1554163"/>
          </a:xfrm>
        </p:spPr>
        <p:txBody>
          <a:bodyPr/>
          <a:lstStyle/>
          <a:p>
            <a:r>
              <a:rPr lang="en-US" dirty="0" smtClean="0"/>
              <a:t>The millennium villages: Development with massive aid</a:t>
            </a:r>
          </a:p>
          <a:p>
            <a:pPr marL="0" indent="0">
              <a:buNone/>
            </a:pPr>
            <a:endParaRPr lang="en-US" dirty="0" smtClean="0"/>
          </a:p>
        </p:txBody>
      </p:sp>
      <p:pic>
        <p:nvPicPr>
          <p:cNvPr id="26629" name="Picture 8" descr="Front C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8730" y="2133600"/>
            <a:ext cx="1515269" cy="235442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28195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57200" y="274638"/>
            <a:ext cx="8229600" cy="1477962"/>
          </a:xfrm>
        </p:spPr>
        <p:txBody>
          <a:bodyPr/>
          <a:lstStyle/>
          <a:p>
            <a:r>
              <a:rPr lang="en-US" dirty="0" smtClean="0"/>
              <a:t>Counterpoint: William Easterly</a:t>
            </a:r>
          </a:p>
        </p:txBody>
      </p:sp>
      <p:sp>
        <p:nvSpPr>
          <p:cNvPr id="26627" name="Content Placeholder 2"/>
          <p:cNvSpPr>
            <a:spLocks noGrp="1"/>
          </p:cNvSpPr>
          <p:nvPr>
            <p:ph idx="1"/>
          </p:nvPr>
        </p:nvSpPr>
        <p:spPr>
          <a:xfrm>
            <a:off x="461564" y="4495800"/>
            <a:ext cx="8453836" cy="1935163"/>
          </a:xfrm>
        </p:spPr>
        <p:txBody>
          <a:bodyPr/>
          <a:lstStyle/>
          <a:p>
            <a:r>
              <a:rPr lang="en-US" dirty="0"/>
              <a:t>Getting incentives </a:t>
            </a:r>
            <a:r>
              <a:rPr lang="en-US" dirty="0" smtClean="0"/>
              <a:t>right</a:t>
            </a:r>
          </a:p>
          <a:p>
            <a:r>
              <a:rPr lang="en-US" dirty="0"/>
              <a:t>A</a:t>
            </a:r>
            <a:r>
              <a:rPr lang="en-US" dirty="0" smtClean="0"/>
              <a:t>id </a:t>
            </a:r>
            <a:r>
              <a:rPr lang="en-US" dirty="0"/>
              <a:t>can be </a:t>
            </a:r>
            <a:r>
              <a:rPr lang="en-US" dirty="0" smtClean="0"/>
              <a:t>bad</a:t>
            </a:r>
          </a:p>
          <a:p>
            <a:r>
              <a:rPr lang="en-US" dirty="0" smtClean="0"/>
              <a:t>Who do you agree with? (Check out videos)</a:t>
            </a:r>
            <a:endParaRPr lang="en-US" dirty="0"/>
          </a:p>
          <a:p>
            <a:pPr marL="0" indent="0">
              <a:buNone/>
            </a:pPr>
            <a:endParaRPr lang="en-US" dirty="0" smtClean="0"/>
          </a:p>
        </p:txBody>
      </p:sp>
      <p:pic>
        <p:nvPicPr>
          <p:cNvPr id="5" name="Picture 6" descr="File:Elusive Quest for Growth by William Easterl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1752600"/>
            <a:ext cx="1600200" cy="237956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281752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r>
              <a:rPr lang="en-US" dirty="0" smtClean="0"/>
              <a:t>Supplemental Reading</a:t>
            </a:r>
          </a:p>
        </p:txBody>
      </p:sp>
      <p:sp>
        <p:nvSpPr>
          <p:cNvPr id="2051" name="Rectangle 3"/>
          <p:cNvSpPr>
            <a:spLocks noGrp="1" noChangeArrowheads="1"/>
          </p:cNvSpPr>
          <p:nvPr>
            <p:ph type="subTitle" idx="1"/>
          </p:nvPr>
        </p:nvSpPr>
        <p:spPr>
          <a:xfrm>
            <a:off x="1371600" y="3886200"/>
            <a:ext cx="6400800" cy="2362200"/>
          </a:xfrm>
        </p:spPr>
        <p:txBody>
          <a:bodyPr/>
          <a:lstStyle/>
          <a:p>
            <a:pPr eaLnBrk="1" hangingPunct="1"/>
            <a:r>
              <a:rPr lang="en-US" dirty="0" smtClean="0"/>
              <a:t>Institutions</a:t>
            </a:r>
          </a:p>
          <a:p>
            <a:pPr eaLnBrk="1" hangingPunct="1"/>
            <a:endParaRPr lang="en-US" dirty="0" smtClean="0"/>
          </a:p>
          <a:p>
            <a:pPr eaLnBrk="1" hangingPunct="1"/>
            <a:endParaRPr lang="en-US" sz="2400" dirty="0" smtClean="0"/>
          </a:p>
        </p:txBody>
      </p:sp>
    </p:spTree>
    <p:extLst>
      <p:ext uri="{BB962C8B-B14F-4D97-AF65-F5344CB8AC3E}">
        <p14:creationId xmlns:p14="http://schemas.microsoft.com/office/powerpoint/2010/main" val="133223235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What Are Institutions?</a:t>
            </a:r>
            <a:endParaRPr lang="en-US" dirty="0"/>
          </a:p>
        </p:txBody>
      </p:sp>
      <p:sp>
        <p:nvSpPr>
          <p:cNvPr id="3" name="Content Placeholder 2"/>
          <p:cNvSpPr>
            <a:spLocks noGrp="1"/>
          </p:cNvSpPr>
          <p:nvPr>
            <p:ph idx="1"/>
          </p:nvPr>
        </p:nvSpPr>
        <p:spPr>
          <a:xfrm>
            <a:off x="457200" y="1295400"/>
            <a:ext cx="8229600" cy="5334000"/>
          </a:xfrm>
        </p:spPr>
        <p:txBody>
          <a:bodyPr/>
          <a:lstStyle/>
          <a:p>
            <a:r>
              <a:rPr lang="en-US" dirty="0" smtClean="0"/>
              <a:t>Operating </a:t>
            </a:r>
            <a:r>
              <a:rPr lang="en-US" dirty="0"/>
              <a:t>systems for societies and </a:t>
            </a:r>
            <a:r>
              <a:rPr lang="en-US" dirty="0" smtClean="0"/>
              <a:t>economies</a:t>
            </a:r>
          </a:p>
          <a:p>
            <a:pPr lvl="1"/>
            <a:r>
              <a:rPr lang="en-US" dirty="0" smtClean="0"/>
              <a:t>Platform </a:t>
            </a:r>
            <a:r>
              <a:rPr lang="en-US" dirty="0"/>
              <a:t>of rules, conventions, norms, and </a:t>
            </a:r>
            <a:r>
              <a:rPr lang="en-US" dirty="0" smtClean="0"/>
              <a:t>processes</a:t>
            </a:r>
          </a:p>
          <a:p>
            <a:pPr lvl="1"/>
            <a:r>
              <a:rPr lang="en-US" dirty="0" smtClean="0"/>
              <a:t>Affect how we </a:t>
            </a:r>
            <a:r>
              <a:rPr lang="en-US" dirty="0"/>
              <a:t>make decisions, how </a:t>
            </a:r>
            <a:r>
              <a:rPr lang="en-US" dirty="0" smtClean="0"/>
              <a:t>our </a:t>
            </a:r>
            <a:r>
              <a:rPr lang="en-US" dirty="0"/>
              <a:t>decisions affect others, and how all these decisions and interactions work together to create markets and the broader society. </a:t>
            </a:r>
            <a:endParaRPr lang="en-US" dirty="0" smtClean="0"/>
          </a:p>
          <a:p>
            <a:pPr lvl="1"/>
            <a:r>
              <a:rPr lang="en-US" dirty="0" smtClean="0"/>
              <a:t>Often </a:t>
            </a:r>
            <a:r>
              <a:rPr lang="en-US" dirty="0"/>
              <a:t>function in the background of our lives and go underappreciated—that is, until they get buggy and crash. </a:t>
            </a:r>
          </a:p>
          <a:p>
            <a:endParaRPr lang="en-US" dirty="0"/>
          </a:p>
        </p:txBody>
      </p:sp>
    </p:spTree>
    <p:extLst>
      <p:ext uri="{BB962C8B-B14F-4D97-AF65-F5344CB8AC3E}">
        <p14:creationId xmlns:p14="http://schemas.microsoft.com/office/powerpoint/2010/main" val="3484284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Examples of Institutions</a:t>
            </a:r>
            <a:endParaRPr lang="en-US" dirty="0"/>
          </a:p>
        </p:txBody>
      </p:sp>
      <p:sp>
        <p:nvSpPr>
          <p:cNvPr id="3" name="Content Placeholder 2"/>
          <p:cNvSpPr>
            <a:spLocks noGrp="1"/>
          </p:cNvSpPr>
          <p:nvPr>
            <p:ph idx="1"/>
          </p:nvPr>
        </p:nvSpPr>
        <p:spPr>
          <a:xfrm>
            <a:off x="457200" y="1219200"/>
            <a:ext cx="8229600" cy="4906963"/>
          </a:xfrm>
        </p:spPr>
        <p:txBody>
          <a:bodyPr/>
          <a:lstStyle/>
          <a:p>
            <a:r>
              <a:rPr lang="en-US" dirty="0" smtClean="0"/>
              <a:t>Concrete: Banks (financial institutions), institutions of higher learning (UCD), mental institutions, the military</a:t>
            </a:r>
          </a:p>
          <a:p>
            <a:r>
              <a:rPr lang="en-US" dirty="0" smtClean="0"/>
              <a:t>Not-so-concrete: Democratic institutions, </a:t>
            </a:r>
            <a:r>
              <a:rPr lang="en-US" i="1" dirty="0"/>
              <a:t>codes of dress, modes of greeting people, </a:t>
            </a:r>
            <a:r>
              <a:rPr lang="en-US" i="1" dirty="0" smtClean="0"/>
              <a:t>symbolic </a:t>
            </a:r>
            <a:r>
              <a:rPr lang="en-US" i="1" dirty="0"/>
              <a:t>communication systems such as spoken language. </a:t>
            </a:r>
            <a:endParaRPr lang="en-US" i="1" dirty="0" smtClean="0"/>
          </a:p>
          <a:p>
            <a:pPr lvl="1"/>
            <a:r>
              <a:rPr lang="en-US" i="1" dirty="0" smtClean="0"/>
              <a:t>Social </a:t>
            </a:r>
            <a:r>
              <a:rPr lang="en-US" i="1" dirty="0"/>
              <a:t>conventions and institutions do not specify what “is done”, but rather what “ought to be done</a:t>
            </a:r>
            <a:r>
              <a:rPr lang="en-US" i="1" dirty="0" smtClean="0"/>
              <a:t>.”</a:t>
            </a:r>
          </a:p>
          <a:p>
            <a:pPr lvl="1"/>
            <a:r>
              <a:rPr lang="en-US" i="1" dirty="0" smtClean="0"/>
              <a:t>Zoologists: animal institutions in the wild</a:t>
            </a:r>
            <a:endParaRPr lang="en-US" dirty="0"/>
          </a:p>
        </p:txBody>
      </p:sp>
    </p:spTree>
    <p:extLst>
      <p:ext uri="{BB962C8B-B14F-4D97-AF65-F5344CB8AC3E}">
        <p14:creationId xmlns:p14="http://schemas.microsoft.com/office/powerpoint/2010/main" val="244047585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197"/>
            <a:ext cx="8229600" cy="1143000"/>
          </a:xfrm>
        </p:spPr>
        <p:txBody>
          <a:bodyPr/>
          <a:lstStyle/>
          <a:p>
            <a:r>
              <a:rPr lang="en-US" dirty="0" smtClean="0"/>
              <a:t>Corruption Is an Institution</a:t>
            </a:r>
            <a:endParaRPr lang="en-US" dirty="0"/>
          </a:p>
        </p:txBody>
      </p:sp>
      <p:sp>
        <p:nvSpPr>
          <p:cNvPr id="3" name="Content Placeholder 2"/>
          <p:cNvSpPr>
            <a:spLocks noGrp="1"/>
          </p:cNvSpPr>
          <p:nvPr>
            <p:ph idx="1"/>
          </p:nvPr>
        </p:nvSpPr>
        <p:spPr>
          <a:xfrm>
            <a:off x="457200" y="1295400"/>
            <a:ext cx="8229600" cy="4983163"/>
          </a:xfrm>
        </p:spPr>
        <p:txBody>
          <a:bodyPr/>
          <a:lstStyle/>
          <a:p>
            <a:pPr>
              <a:spcBef>
                <a:spcPts val="0"/>
              </a:spcBef>
              <a:spcAft>
                <a:spcPts val="1200"/>
              </a:spcAft>
            </a:pPr>
            <a:r>
              <a:rPr lang="en-US" dirty="0" smtClean="0"/>
              <a:t>Bends </a:t>
            </a:r>
            <a:r>
              <a:rPr lang="en-US" dirty="0"/>
              <a:t>the rules of the game in favor of some people </a:t>
            </a:r>
            <a:r>
              <a:rPr lang="en-US" dirty="0" smtClean="0"/>
              <a:t>to </a:t>
            </a:r>
            <a:r>
              <a:rPr lang="en-US" dirty="0"/>
              <a:t>the detriment of others – and </a:t>
            </a:r>
            <a:r>
              <a:rPr lang="en-US" dirty="0" smtClean="0"/>
              <a:t>to society </a:t>
            </a:r>
            <a:r>
              <a:rPr lang="en-US" dirty="0"/>
              <a:t>as a whole. </a:t>
            </a:r>
            <a:endParaRPr lang="en-US" dirty="0" smtClean="0"/>
          </a:p>
          <a:p>
            <a:r>
              <a:rPr lang="en-US" dirty="0" smtClean="0"/>
              <a:t>Creates </a:t>
            </a:r>
            <a:r>
              <a:rPr lang="en-US" dirty="0"/>
              <a:t>serious obstacles to economic </a:t>
            </a:r>
            <a:r>
              <a:rPr lang="en-US" dirty="0" smtClean="0"/>
              <a:t>development</a:t>
            </a:r>
          </a:p>
          <a:p>
            <a:pPr lvl="1"/>
            <a:r>
              <a:rPr lang="en-US" dirty="0" smtClean="0"/>
              <a:t>Diverts </a:t>
            </a:r>
            <a:r>
              <a:rPr lang="en-US" dirty="0"/>
              <a:t>the energy of clever people into corrupt instead of productive </a:t>
            </a:r>
            <a:r>
              <a:rPr lang="en-US" dirty="0" smtClean="0"/>
              <a:t>pursuits</a:t>
            </a:r>
          </a:p>
          <a:p>
            <a:pPr lvl="1"/>
            <a:r>
              <a:rPr lang="en-US" dirty="0" smtClean="0"/>
              <a:t>Turns </a:t>
            </a:r>
            <a:r>
              <a:rPr lang="en-US" dirty="0"/>
              <a:t>laws and law enforcement into opportunities for personal gain instead of broader social benefit</a:t>
            </a:r>
            <a:r>
              <a:rPr lang="en-US" dirty="0" smtClean="0"/>
              <a:t>.</a:t>
            </a:r>
            <a:endParaRPr lang="en-US" dirty="0"/>
          </a:p>
        </p:txBody>
      </p:sp>
    </p:spTree>
    <p:extLst>
      <p:ext uri="{BB962C8B-B14F-4D97-AF65-F5344CB8AC3E}">
        <p14:creationId xmlns:p14="http://schemas.microsoft.com/office/powerpoint/2010/main" val="390897818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Point: Institutions Matter Big Time</a:t>
            </a:r>
            <a:endParaRPr lang="en-US" dirty="0"/>
          </a:p>
        </p:txBody>
      </p:sp>
      <p:sp>
        <p:nvSpPr>
          <p:cNvPr id="3" name="Content Placeholder 2"/>
          <p:cNvSpPr>
            <a:spLocks noGrp="1"/>
          </p:cNvSpPr>
          <p:nvPr>
            <p:ph idx="1"/>
          </p:nvPr>
        </p:nvSpPr>
        <p:spPr>
          <a:xfrm>
            <a:off x="457200" y="1447800"/>
            <a:ext cx="8229600" cy="4648200"/>
          </a:xfrm>
        </p:spPr>
        <p:txBody>
          <a:bodyPr/>
          <a:lstStyle/>
          <a:p>
            <a:r>
              <a:rPr lang="en-US" dirty="0" smtClean="0"/>
              <a:t>Inclusive Institutions</a:t>
            </a:r>
          </a:p>
          <a:p>
            <a:pPr lvl="1"/>
            <a:r>
              <a:rPr lang="en-US" sz="2400" dirty="0" smtClean="0"/>
              <a:t>Political </a:t>
            </a:r>
            <a:r>
              <a:rPr lang="en-US" sz="2400" dirty="0"/>
              <a:t>systems that are pluralistic, protect individual rights, and create the conditions that reward innovation and entrepreneurship, including secure private property and competitive </a:t>
            </a:r>
            <a:r>
              <a:rPr lang="en-US" sz="2400" dirty="0" smtClean="0"/>
              <a:t>markets</a:t>
            </a:r>
          </a:p>
          <a:p>
            <a:r>
              <a:rPr lang="en-US" dirty="0" smtClean="0"/>
              <a:t>Extractive Institutions:</a:t>
            </a:r>
          </a:p>
          <a:p>
            <a:pPr lvl="1"/>
            <a:r>
              <a:rPr lang="en-US" sz="2400" dirty="0" smtClean="0"/>
              <a:t>Concentrated </a:t>
            </a:r>
            <a:r>
              <a:rPr lang="en-US" sz="2400" dirty="0"/>
              <a:t>political power and economic institutions that reinforce and often enrich the powerful few. </a:t>
            </a:r>
            <a:endParaRPr lang="en-US" sz="2400" dirty="0" smtClean="0"/>
          </a:p>
          <a:p>
            <a:pPr lvl="2"/>
            <a:r>
              <a:rPr lang="en-US" dirty="0" smtClean="0"/>
              <a:t>Like </a:t>
            </a:r>
            <a:r>
              <a:rPr lang="en-US" dirty="0"/>
              <a:t>mining: Gold mining extracts but does not create gold</a:t>
            </a:r>
          </a:p>
        </p:txBody>
      </p:sp>
      <p:sp>
        <p:nvSpPr>
          <p:cNvPr id="4" name="TextBox 3"/>
          <p:cNvSpPr txBox="1"/>
          <p:nvPr/>
        </p:nvSpPr>
        <p:spPr>
          <a:xfrm>
            <a:off x="457200" y="6324600"/>
            <a:ext cx="8458200" cy="338554"/>
          </a:xfrm>
          <a:prstGeom prst="rect">
            <a:avLst/>
          </a:prstGeom>
          <a:noFill/>
        </p:spPr>
        <p:txBody>
          <a:bodyPr wrap="square" rtlCol="0">
            <a:spAutoFit/>
          </a:bodyPr>
          <a:lstStyle/>
          <a:p>
            <a:r>
              <a:rPr lang="en-US" sz="1600" dirty="0"/>
              <a:t>Daron </a:t>
            </a:r>
            <a:r>
              <a:rPr lang="en-US" sz="1600" dirty="0" err="1"/>
              <a:t>Acemoglu</a:t>
            </a:r>
            <a:r>
              <a:rPr lang="en-US" sz="1600" dirty="0"/>
              <a:t> (MIT) and James Robinson (Harvard</a:t>
            </a:r>
            <a:r>
              <a:rPr lang="en-US" sz="1600" dirty="0" smtClean="0"/>
              <a:t>), </a:t>
            </a:r>
            <a:r>
              <a:rPr lang="en-US" sz="1600" i="1" dirty="0"/>
              <a:t>Why Nations </a:t>
            </a:r>
            <a:r>
              <a:rPr lang="en-US" sz="1600" i="1" dirty="0" smtClean="0"/>
              <a:t>Fail </a:t>
            </a:r>
            <a:r>
              <a:rPr lang="en-US" sz="1600" dirty="0" smtClean="0"/>
              <a:t>(2012)</a:t>
            </a:r>
            <a:endParaRPr lang="en-US" sz="1600" dirty="0"/>
          </a:p>
        </p:txBody>
      </p:sp>
    </p:spTree>
    <p:extLst>
      <p:ext uri="{BB962C8B-B14F-4D97-AF65-F5344CB8AC3E}">
        <p14:creationId xmlns:p14="http://schemas.microsoft.com/office/powerpoint/2010/main" val="1229740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219200"/>
          </a:xfrm>
        </p:spPr>
        <p:txBody>
          <a:bodyPr/>
          <a:lstStyle/>
          <a:p>
            <a:r>
              <a:rPr lang="en-US" dirty="0" smtClean="0"/>
              <a:t>Why Nations Fail</a:t>
            </a:r>
            <a:br>
              <a:rPr lang="en-US" dirty="0" smtClean="0"/>
            </a:br>
            <a:r>
              <a:rPr lang="en-US" sz="2800" dirty="0" err="1" smtClean="0"/>
              <a:t>Acemoglu</a:t>
            </a:r>
            <a:r>
              <a:rPr lang="en-US" sz="2800" dirty="0" smtClean="0"/>
              <a:t> &amp; Robinson </a:t>
            </a:r>
            <a:r>
              <a:rPr lang="en-US" sz="2800" dirty="0"/>
              <a:t>(2012</a:t>
            </a:r>
            <a:r>
              <a:rPr lang="en-US" sz="2800" dirty="0" smtClean="0"/>
              <a:t>)</a:t>
            </a:r>
            <a:endParaRPr lang="en-US" sz="2800" dirty="0"/>
          </a:p>
        </p:txBody>
      </p:sp>
      <p:sp>
        <p:nvSpPr>
          <p:cNvPr id="3" name="Content Placeholder 2"/>
          <p:cNvSpPr>
            <a:spLocks noGrp="1"/>
          </p:cNvSpPr>
          <p:nvPr>
            <p:ph idx="1"/>
          </p:nvPr>
        </p:nvSpPr>
        <p:spPr>
          <a:xfrm>
            <a:off x="457200" y="1524000"/>
            <a:ext cx="8229600" cy="4449763"/>
          </a:xfrm>
        </p:spPr>
        <p:txBody>
          <a:bodyPr/>
          <a:lstStyle/>
          <a:p>
            <a:pPr>
              <a:spcBef>
                <a:spcPts val="0"/>
              </a:spcBef>
              <a:spcAft>
                <a:spcPts val="600"/>
              </a:spcAft>
            </a:pPr>
            <a:r>
              <a:rPr lang="en-US" dirty="0" smtClean="0"/>
              <a:t>Differences </a:t>
            </a:r>
            <a:r>
              <a:rPr lang="en-US" dirty="0"/>
              <a:t>in economic and political institutions are </a:t>
            </a:r>
            <a:r>
              <a:rPr lang="en-US" i="1" dirty="0"/>
              <a:t>the </a:t>
            </a:r>
            <a:r>
              <a:rPr lang="en-US" dirty="0"/>
              <a:t>dominant explanation for </a:t>
            </a:r>
            <a:r>
              <a:rPr lang="en-US" dirty="0" smtClean="0"/>
              <a:t>why some countries are rich and others poor</a:t>
            </a:r>
          </a:p>
          <a:p>
            <a:pPr>
              <a:spcBef>
                <a:spcPts val="0"/>
              </a:spcBef>
              <a:spcAft>
                <a:spcPts val="600"/>
              </a:spcAft>
            </a:pPr>
            <a:r>
              <a:rPr lang="en-US" dirty="0" smtClean="0"/>
              <a:t>Institutions </a:t>
            </a:r>
            <a:r>
              <a:rPr lang="en-US" dirty="0"/>
              <a:t>can be a potent economic force because of the positive or negative dynamics they </a:t>
            </a:r>
            <a:r>
              <a:rPr lang="en-US" dirty="0" smtClean="0"/>
              <a:t>trigger</a:t>
            </a:r>
          </a:p>
          <a:p>
            <a:pPr>
              <a:spcBef>
                <a:spcPts val="0"/>
              </a:spcBef>
              <a:spcAft>
                <a:spcPts val="600"/>
              </a:spcAft>
            </a:pPr>
            <a:r>
              <a:rPr lang="en-US" dirty="0"/>
              <a:t>Elites may not </a:t>
            </a:r>
            <a:r>
              <a:rPr lang="en-US" i="1" dirty="0"/>
              <a:t>want</a:t>
            </a:r>
            <a:r>
              <a:rPr lang="en-US" dirty="0"/>
              <a:t> things to improve, since genuine improvements may deteriorate their power. </a:t>
            </a:r>
            <a:endParaRPr lang="en-US" dirty="0"/>
          </a:p>
        </p:txBody>
      </p:sp>
    </p:spTree>
    <p:extLst>
      <p:ext uri="{BB962C8B-B14F-4D97-AF65-F5344CB8AC3E}">
        <p14:creationId xmlns:p14="http://schemas.microsoft.com/office/powerpoint/2010/main" val="96788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lstStyle/>
          <a:p>
            <a:r>
              <a:rPr lang="en-US" dirty="0" smtClean="0"/>
              <a:t>Counterpoint: Institutions Aren’t Everything</a:t>
            </a:r>
            <a:br>
              <a:rPr lang="en-US" dirty="0" smtClean="0"/>
            </a:br>
            <a:r>
              <a:rPr lang="en-US" sz="3600" dirty="0" smtClean="0"/>
              <a:t>(Jeffrey Sachs)</a:t>
            </a:r>
            <a:endParaRPr lang="en-US" sz="3600" dirty="0"/>
          </a:p>
        </p:txBody>
      </p:sp>
      <p:sp>
        <p:nvSpPr>
          <p:cNvPr id="3" name="Content Placeholder 2"/>
          <p:cNvSpPr>
            <a:spLocks noGrp="1"/>
          </p:cNvSpPr>
          <p:nvPr>
            <p:ph idx="1"/>
          </p:nvPr>
        </p:nvSpPr>
        <p:spPr>
          <a:xfrm>
            <a:off x="457200" y="2362200"/>
            <a:ext cx="8229600" cy="3763963"/>
          </a:xfrm>
        </p:spPr>
        <p:txBody>
          <a:bodyPr/>
          <a:lstStyle/>
          <a:p>
            <a:r>
              <a:rPr lang="en-US" sz="2800" dirty="0" smtClean="0"/>
              <a:t>Authoritarian </a:t>
            </a:r>
            <a:r>
              <a:rPr lang="en-US" sz="2800" dirty="0"/>
              <a:t>elites </a:t>
            </a:r>
            <a:r>
              <a:rPr lang="en-US" sz="2800" dirty="0" smtClean="0"/>
              <a:t>aren’t </a:t>
            </a:r>
            <a:r>
              <a:rPr lang="en-US" sz="2800" dirty="0"/>
              <a:t>necessarily hostile to economic </a:t>
            </a:r>
            <a:r>
              <a:rPr lang="en-US" sz="2800" dirty="0" smtClean="0"/>
              <a:t>progress</a:t>
            </a:r>
          </a:p>
          <a:p>
            <a:r>
              <a:rPr lang="en-US" sz="2800" dirty="0" smtClean="0"/>
              <a:t>The </a:t>
            </a:r>
            <a:r>
              <a:rPr lang="en-US" sz="2800" dirty="0"/>
              <a:t>diffusion of technology from other countries sometimes matters more than </a:t>
            </a:r>
            <a:r>
              <a:rPr lang="en-US" sz="2800" dirty="0" smtClean="0"/>
              <a:t>innovation</a:t>
            </a:r>
          </a:p>
          <a:p>
            <a:r>
              <a:rPr lang="en-US" sz="2800" dirty="0"/>
              <a:t>Even if we could magically </a:t>
            </a:r>
            <a:r>
              <a:rPr lang="en-US" sz="2800" dirty="0" smtClean="0"/>
              <a:t>transform institutions, </a:t>
            </a:r>
            <a:r>
              <a:rPr lang="en-US" sz="2800" dirty="0"/>
              <a:t>unfavorable geography and other factors may continue to constrain growth and </a:t>
            </a:r>
            <a:r>
              <a:rPr lang="en-US" sz="2800" dirty="0" smtClean="0"/>
              <a:t>development</a:t>
            </a:r>
          </a:p>
          <a:p>
            <a:r>
              <a:rPr lang="en-US" sz="2800" dirty="0" smtClean="0"/>
              <a:t>(If Sachs isn’t right about this, do millennium villages make sense?)</a:t>
            </a:r>
            <a:endParaRPr lang="en-US" sz="2800" dirty="0"/>
          </a:p>
        </p:txBody>
      </p:sp>
    </p:spTree>
    <p:extLst>
      <p:ext uri="{BB962C8B-B14F-4D97-AF65-F5344CB8AC3E}">
        <p14:creationId xmlns:p14="http://schemas.microsoft.com/office/powerpoint/2010/main" val="992464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5410200"/>
            <a:ext cx="8229600" cy="715963"/>
          </a:xfrm>
        </p:spPr>
        <p:txBody>
          <a:bodyPr/>
          <a:lstStyle/>
          <a:p>
            <a:endParaRPr lang="en-US" dirty="0"/>
          </a:p>
        </p:txBody>
      </p:sp>
      <p:sp>
        <p:nvSpPr>
          <p:cNvPr id="4" name="Rectangle 3"/>
          <p:cNvSpPr/>
          <p:nvPr/>
        </p:nvSpPr>
        <p:spPr>
          <a:xfrm>
            <a:off x="1219200" y="2828836"/>
            <a:ext cx="6553200" cy="1477328"/>
          </a:xfrm>
          <a:prstGeom prst="rect">
            <a:avLst/>
          </a:prstGeom>
        </p:spPr>
        <p:txBody>
          <a:bodyPr wrap="square">
            <a:spAutoFit/>
          </a:bodyPr>
          <a:lstStyle/>
          <a:p>
            <a:pPr algn="ctr"/>
            <a:r>
              <a:rPr lang="en-US" sz="3600" dirty="0"/>
              <a:t>World Bank president calls corruption 'Public Enemy No. 1'</a:t>
            </a:r>
          </a:p>
          <a:p>
            <a:pPr algn="ctr"/>
            <a:r>
              <a:rPr lang="en-US" b="1" dirty="0"/>
              <a:t>WASHINGTON</a:t>
            </a:r>
            <a:r>
              <a:rPr lang="en-US" dirty="0"/>
              <a:t> Thu Dec 19, 2013 1:49pm EST</a:t>
            </a:r>
          </a:p>
        </p:txBody>
      </p:sp>
      <p:pic>
        <p:nvPicPr>
          <p:cNvPr id="34818" name="Picture 2" descr="Reut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3287" y="2355144"/>
            <a:ext cx="2105025" cy="428626"/>
          </a:xfrm>
          <a:prstGeom prst="rect">
            <a:avLst/>
          </a:prstGeom>
          <a:solidFill>
            <a:schemeClr val="accent4">
              <a:lumMod val="65000"/>
              <a:lumOff val="35000"/>
            </a:schemeClr>
          </a:solidFill>
        </p:spPr>
      </p:pic>
    </p:spTree>
    <p:extLst>
      <p:ext uri="{BB962C8B-B14F-4D97-AF65-F5344CB8AC3E}">
        <p14:creationId xmlns:p14="http://schemas.microsoft.com/office/powerpoint/2010/main" val="418372155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Institutions Matter, But How Much?</a:t>
            </a:r>
            <a:endParaRPr lang="en-US" sz="4000" dirty="0"/>
          </a:p>
        </p:txBody>
      </p:sp>
      <p:sp>
        <p:nvSpPr>
          <p:cNvPr id="3" name="Content Placeholder 2"/>
          <p:cNvSpPr>
            <a:spLocks noGrp="1"/>
          </p:cNvSpPr>
          <p:nvPr>
            <p:ph idx="1"/>
          </p:nvPr>
        </p:nvSpPr>
        <p:spPr/>
        <p:txBody>
          <a:bodyPr/>
          <a:lstStyle/>
          <a:p>
            <a:r>
              <a:rPr lang="en-US" dirty="0" smtClean="0"/>
              <a:t>Hard because of the reflection problem (Ch.11)</a:t>
            </a:r>
          </a:p>
          <a:p>
            <a:endParaRPr lang="en-US" dirty="0" smtClean="0"/>
          </a:p>
          <a:p>
            <a:pPr lvl="1"/>
            <a:r>
              <a:rPr lang="en-US" dirty="0" smtClean="0"/>
              <a:t>Institutions </a:t>
            </a:r>
            <a:r>
              <a:rPr lang="en-US" dirty="0"/>
              <a:t>shape economic </a:t>
            </a:r>
            <a:r>
              <a:rPr lang="en-US" dirty="0" smtClean="0"/>
              <a:t>development</a:t>
            </a:r>
          </a:p>
          <a:p>
            <a:pPr lvl="1"/>
            <a:r>
              <a:rPr lang="en-US" dirty="0" smtClean="0"/>
              <a:t>Economic </a:t>
            </a:r>
            <a:r>
              <a:rPr lang="en-US" dirty="0"/>
              <a:t>development </a:t>
            </a:r>
            <a:r>
              <a:rPr lang="en-US" dirty="0" smtClean="0"/>
              <a:t>enables </a:t>
            </a:r>
            <a:r>
              <a:rPr lang="en-US" dirty="0"/>
              <a:t>countries to invest in stronger institutions (like better law enforcement). </a:t>
            </a:r>
            <a:endParaRPr lang="en-US" dirty="0" smtClean="0"/>
          </a:p>
          <a:p>
            <a:pPr lvl="1"/>
            <a:r>
              <a:rPr lang="en-US" dirty="0" smtClean="0"/>
              <a:t>It’s </a:t>
            </a:r>
            <a:r>
              <a:rPr lang="en-US" dirty="0"/>
              <a:t>a chicken-and-egg problem.</a:t>
            </a:r>
          </a:p>
          <a:p>
            <a:endParaRPr lang="en-US" dirty="0"/>
          </a:p>
        </p:txBody>
      </p:sp>
    </p:spTree>
    <p:extLst>
      <p:ext uri="{BB962C8B-B14F-4D97-AF65-F5344CB8AC3E}">
        <p14:creationId xmlns:p14="http://schemas.microsoft.com/office/powerpoint/2010/main" val="139007589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The Reflection Problem</a:t>
            </a:r>
            <a:endParaRPr lang="en-US" dirty="0"/>
          </a:p>
        </p:txBody>
      </p:sp>
      <p:sp>
        <p:nvSpPr>
          <p:cNvPr id="3" name="Content Placeholder 2"/>
          <p:cNvSpPr>
            <a:spLocks noGrp="1"/>
          </p:cNvSpPr>
          <p:nvPr>
            <p:ph idx="1"/>
          </p:nvPr>
        </p:nvSpPr>
        <p:spPr>
          <a:xfrm>
            <a:off x="457200" y="1295400"/>
            <a:ext cx="8229600" cy="5181600"/>
          </a:xfrm>
        </p:spPr>
        <p:txBody>
          <a:bodyPr/>
          <a:lstStyle/>
          <a:p>
            <a:r>
              <a:rPr lang="en-US" sz="2800" dirty="0" smtClean="0"/>
              <a:t>The treatment (“good” institutions) and the outcome you want to measure </a:t>
            </a:r>
            <a:r>
              <a:rPr lang="en-US" sz="2800" dirty="0"/>
              <a:t>(development) </a:t>
            </a:r>
            <a:r>
              <a:rPr lang="en-US" sz="2800" dirty="0" smtClean="0"/>
              <a:t>move together</a:t>
            </a:r>
          </a:p>
          <a:p>
            <a:pPr lvl="1"/>
            <a:r>
              <a:rPr lang="en-US" sz="2400" dirty="0"/>
              <a:t>Institutions shape economic development</a:t>
            </a:r>
          </a:p>
          <a:p>
            <a:pPr lvl="1"/>
            <a:r>
              <a:rPr lang="en-US" sz="2400" dirty="0"/>
              <a:t>Economic development enables countries to invest in stronger institutions (like better law enforcement). </a:t>
            </a:r>
            <a:endParaRPr lang="en-US" sz="2400" dirty="0" smtClean="0"/>
          </a:p>
          <a:p>
            <a:pPr lvl="1"/>
            <a:endParaRPr lang="en-US" sz="2400" dirty="0" smtClean="0"/>
          </a:p>
          <a:p>
            <a:r>
              <a:rPr lang="en-US" sz="3200" dirty="0" smtClean="0"/>
              <a:t>Like a Hall of Mirrors: How can you separate the bad guy (the treatment) from his reflections (the outcome)?</a:t>
            </a:r>
          </a:p>
          <a:p>
            <a:pPr lvl="1">
              <a:spcBef>
                <a:spcPts val="0"/>
              </a:spcBef>
              <a:spcAft>
                <a:spcPts val="600"/>
              </a:spcAft>
            </a:pPr>
            <a:r>
              <a:rPr lang="en-US" sz="2400" dirty="0" smtClean="0"/>
              <a:t>Some pistachio nuts could help…</a:t>
            </a:r>
          </a:p>
          <a:p>
            <a:pPr lvl="1">
              <a:spcBef>
                <a:spcPts val="0"/>
              </a:spcBef>
              <a:spcAft>
                <a:spcPts val="600"/>
              </a:spcAft>
            </a:pPr>
            <a:r>
              <a:rPr lang="en-US" sz="2400" dirty="0" smtClean="0"/>
              <a:t>They are an “instrument”</a:t>
            </a:r>
            <a:endParaRPr lang="en-US" sz="2400" dirty="0"/>
          </a:p>
        </p:txBody>
      </p:sp>
    </p:spTree>
    <p:extLst>
      <p:ext uri="{BB962C8B-B14F-4D97-AF65-F5344CB8AC3E}">
        <p14:creationId xmlns:p14="http://schemas.microsoft.com/office/powerpoint/2010/main" val="174319224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 Instrument for Institutions: Malaria?</a:t>
            </a:r>
            <a:endParaRPr lang="en-US" dirty="0"/>
          </a:p>
        </p:txBody>
      </p:sp>
      <p:sp>
        <p:nvSpPr>
          <p:cNvPr id="3" name="Content Placeholder 2"/>
          <p:cNvSpPr>
            <a:spLocks noGrp="1"/>
          </p:cNvSpPr>
          <p:nvPr>
            <p:ph idx="1"/>
          </p:nvPr>
        </p:nvSpPr>
        <p:spPr>
          <a:xfrm>
            <a:off x="457200" y="1509712"/>
            <a:ext cx="8229600" cy="4616451"/>
          </a:xfrm>
        </p:spPr>
        <p:txBody>
          <a:bodyPr/>
          <a:lstStyle/>
          <a:p>
            <a:r>
              <a:rPr lang="en-US" dirty="0"/>
              <a:t>If Europeans could live in a place without a constant threat of tropical diseases or other hazards, they tended to import more inclusive </a:t>
            </a:r>
            <a:r>
              <a:rPr lang="en-US" dirty="0" smtClean="0"/>
              <a:t>institutions</a:t>
            </a:r>
          </a:p>
          <a:p>
            <a:r>
              <a:rPr lang="en-US" dirty="0" smtClean="0"/>
              <a:t>If mortality </a:t>
            </a:r>
            <a:r>
              <a:rPr lang="en-US" dirty="0"/>
              <a:t>risks kept Europeans from settling </a:t>
            </a:r>
            <a:r>
              <a:rPr lang="en-US" i="1" dirty="0"/>
              <a:t>en masse</a:t>
            </a:r>
            <a:r>
              <a:rPr lang="en-US" dirty="0"/>
              <a:t> in a location, they opted for more extractive </a:t>
            </a:r>
            <a:r>
              <a:rPr lang="en-US" dirty="0" smtClean="0"/>
              <a:t>institutions</a:t>
            </a:r>
          </a:p>
          <a:p>
            <a:r>
              <a:rPr lang="en-US" dirty="0" smtClean="0"/>
              <a:t>“Settler </a:t>
            </a:r>
            <a:r>
              <a:rPr lang="en-US" dirty="0"/>
              <a:t>mortality risk” </a:t>
            </a:r>
            <a:r>
              <a:rPr lang="en-US" dirty="0" smtClean="0"/>
              <a:t>as instrument </a:t>
            </a:r>
            <a:r>
              <a:rPr lang="en-US" dirty="0"/>
              <a:t>for extractive institutions? </a:t>
            </a:r>
            <a:endParaRPr lang="en-US" dirty="0" smtClean="0"/>
          </a:p>
        </p:txBody>
      </p:sp>
      <p:pic>
        <p:nvPicPr>
          <p:cNvPr id="35848" name="Picture 8" descr="https://encrypted-tbn3.gstatic.com/images?q=tbn:ANd9GcR6a-uzdCQlOxYifnDRdpmlCeC_tIWA5KLDoidKDtDwJuleLjE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38800" y="762000"/>
            <a:ext cx="737818" cy="54768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457200" y="6324600"/>
            <a:ext cx="8458200" cy="338554"/>
          </a:xfrm>
          <a:prstGeom prst="rect">
            <a:avLst/>
          </a:prstGeom>
          <a:noFill/>
        </p:spPr>
        <p:txBody>
          <a:bodyPr wrap="square" rtlCol="0">
            <a:spAutoFit/>
          </a:bodyPr>
          <a:lstStyle/>
          <a:p>
            <a:r>
              <a:rPr lang="en-US" sz="1600" dirty="0"/>
              <a:t>Daron </a:t>
            </a:r>
            <a:r>
              <a:rPr lang="en-US" sz="1600" dirty="0" err="1"/>
              <a:t>Acemoglu</a:t>
            </a:r>
            <a:r>
              <a:rPr lang="en-US" sz="1600" dirty="0"/>
              <a:t> (MIT) and James Robinson (Harvard</a:t>
            </a:r>
            <a:r>
              <a:rPr lang="en-US" sz="1600" dirty="0" smtClean="0"/>
              <a:t>), </a:t>
            </a:r>
            <a:r>
              <a:rPr lang="en-US" sz="1600" i="1" dirty="0"/>
              <a:t>Why Nations </a:t>
            </a:r>
            <a:r>
              <a:rPr lang="en-US" sz="1600" i="1" dirty="0" smtClean="0"/>
              <a:t>Fail </a:t>
            </a:r>
            <a:r>
              <a:rPr lang="en-US" sz="1600" dirty="0" smtClean="0"/>
              <a:t>(2012)</a:t>
            </a:r>
            <a:endParaRPr lang="en-US" sz="1600" dirty="0"/>
          </a:p>
        </p:txBody>
      </p:sp>
    </p:spTree>
    <p:extLst>
      <p:ext uri="{BB962C8B-B14F-4D97-AF65-F5344CB8AC3E}">
        <p14:creationId xmlns:p14="http://schemas.microsoft.com/office/powerpoint/2010/main" val="914401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 Where Do Institutions Come From? </a:t>
            </a:r>
            <a:endParaRPr lang="en-US" dirty="0"/>
          </a:p>
        </p:txBody>
      </p:sp>
      <p:sp>
        <p:nvSpPr>
          <p:cNvPr id="3" name="Content Placeholder 2"/>
          <p:cNvSpPr>
            <a:spLocks noGrp="1"/>
          </p:cNvSpPr>
          <p:nvPr>
            <p:ph idx="1"/>
          </p:nvPr>
        </p:nvSpPr>
        <p:spPr>
          <a:xfrm>
            <a:off x="457200" y="1600200"/>
            <a:ext cx="8382000" cy="5486400"/>
          </a:xfrm>
        </p:spPr>
        <p:txBody>
          <a:bodyPr/>
          <a:lstStyle/>
          <a:p>
            <a:r>
              <a:rPr lang="en-US" sz="3000" dirty="0" smtClean="0"/>
              <a:t>William Easterly: </a:t>
            </a:r>
            <a:r>
              <a:rPr lang="en-US" sz="3000" i="1" dirty="0" smtClean="0"/>
              <a:t>Top-down</a:t>
            </a:r>
            <a:r>
              <a:rPr lang="en-US" sz="3000" dirty="0" smtClean="0"/>
              <a:t> vs. </a:t>
            </a:r>
            <a:r>
              <a:rPr lang="en-US" sz="3000" i="1" dirty="0" smtClean="0"/>
              <a:t>bottom-up</a:t>
            </a:r>
          </a:p>
          <a:p>
            <a:r>
              <a:rPr lang="en-US" sz="3000" b="1" i="1" dirty="0"/>
              <a:t>The top down </a:t>
            </a:r>
            <a:r>
              <a:rPr lang="en-US" sz="3000" b="1" i="1" dirty="0" smtClean="0"/>
              <a:t>view</a:t>
            </a:r>
            <a:r>
              <a:rPr lang="en-US" sz="3000" dirty="0" smtClean="0"/>
              <a:t>: institutions </a:t>
            </a:r>
            <a:r>
              <a:rPr lang="en-US" sz="3000" dirty="0"/>
              <a:t>are created by leaders and legislators who govern and establish laws. </a:t>
            </a:r>
            <a:endParaRPr lang="en-US" sz="3000" dirty="0" smtClean="0"/>
          </a:p>
          <a:p>
            <a:r>
              <a:rPr lang="en-US" sz="3000" b="1" i="1" dirty="0" smtClean="0"/>
              <a:t>The </a:t>
            </a:r>
            <a:r>
              <a:rPr lang="en-US" sz="3000" b="1" i="1" dirty="0"/>
              <a:t>bottom up </a:t>
            </a:r>
            <a:r>
              <a:rPr lang="en-US" sz="3000" b="1" i="1" dirty="0" smtClean="0"/>
              <a:t>view</a:t>
            </a:r>
            <a:r>
              <a:rPr lang="en-US" sz="3000" dirty="0" smtClean="0"/>
              <a:t>: institutions emerge </a:t>
            </a:r>
            <a:r>
              <a:rPr lang="en-US" sz="3000" dirty="0"/>
              <a:t>and constantly </a:t>
            </a:r>
            <a:r>
              <a:rPr lang="en-US" sz="3000" dirty="0" smtClean="0"/>
              <a:t>evolve</a:t>
            </a:r>
          </a:p>
          <a:p>
            <a:pPr lvl="1"/>
            <a:r>
              <a:rPr lang="en-US" sz="2400" dirty="0" smtClean="0"/>
              <a:t>…based </a:t>
            </a:r>
            <a:r>
              <a:rPr lang="en-US" sz="2400" dirty="0"/>
              <a:t>on the social norms, traditions, values </a:t>
            </a:r>
            <a:r>
              <a:rPr lang="en-US" sz="2400" dirty="0" smtClean="0"/>
              <a:t>&amp; </a:t>
            </a:r>
            <a:r>
              <a:rPr lang="en-US" sz="2400" dirty="0"/>
              <a:t>beliefs of individuals as they interact and exchange with each other in a </a:t>
            </a:r>
            <a:r>
              <a:rPr lang="en-US" sz="2400" dirty="0" smtClean="0"/>
              <a:t>society </a:t>
            </a:r>
          </a:p>
          <a:p>
            <a:pPr lvl="1"/>
            <a:r>
              <a:rPr lang="en-US" sz="2400" dirty="0"/>
              <a:t>laws are codified and accepted </a:t>
            </a:r>
            <a:r>
              <a:rPr lang="en-US" sz="2400" dirty="0" smtClean="0"/>
              <a:t>after (because</a:t>
            </a:r>
            <a:r>
              <a:rPr lang="en-US" sz="2400" dirty="0"/>
              <a:t>) they seem reasonable </a:t>
            </a:r>
            <a:r>
              <a:rPr lang="en-US" sz="2400" dirty="0" smtClean="0"/>
              <a:t>&amp; </a:t>
            </a:r>
            <a:r>
              <a:rPr lang="en-US" sz="2400" dirty="0"/>
              <a:t>useful to people</a:t>
            </a:r>
            <a:endParaRPr lang="en-US" sz="2400" dirty="0"/>
          </a:p>
        </p:txBody>
      </p:sp>
    </p:spTree>
    <p:extLst>
      <p:ext uri="{BB962C8B-B14F-4D97-AF65-F5344CB8AC3E}">
        <p14:creationId xmlns:p14="http://schemas.microsoft.com/office/powerpoint/2010/main" val="298678504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Does It Matter?</a:t>
            </a:r>
          </a:p>
        </p:txBody>
      </p:sp>
      <p:sp>
        <p:nvSpPr>
          <p:cNvPr id="3" name="Content Placeholder 2"/>
          <p:cNvSpPr>
            <a:spLocks noGrp="1"/>
          </p:cNvSpPr>
          <p:nvPr>
            <p:ph idx="1"/>
          </p:nvPr>
        </p:nvSpPr>
        <p:spPr/>
        <p:txBody>
          <a:bodyPr/>
          <a:lstStyle/>
          <a:p>
            <a:r>
              <a:rPr lang="en-US" dirty="0" smtClean="0"/>
              <a:t>Top down: Leaders </a:t>
            </a:r>
            <a:r>
              <a:rPr lang="en-US" dirty="0"/>
              <a:t>and legislators can </a:t>
            </a:r>
            <a:r>
              <a:rPr lang="en-US" dirty="0" smtClean="0"/>
              <a:t>determine </a:t>
            </a:r>
            <a:r>
              <a:rPr lang="en-US" dirty="0"/>
              <a:t>a society’s institutional </a:t>
            </a:r>
            <a:r>
              <a:rPr lang="en-US" dirty="0" smtClean="0"/>
              <a:t>path</a:t>
            </a:r>
          </a:p>
          <a:p>
            <a:pPr lvl="1"/>
            <a:r>
              <a:rPr lang="en-US" dirty="0" smtClean="0"/>
              <a:t>Including revolutionary do-overs</a:t>
            </a:r>
          </a:p>
          <a:p>
            <a:r>
              <a:rPr lang="en-US" dirty="0" smtClean="0"/>
              <a:t>Bottom up: Institutions </a:t>
            </a:r>
            <a:r>
              <a:rPr lang="en-US" dirty="0"/>
              <a:t>only change gradually, as individuals change their values or beliefs. </a:t>
            </a:r>
            <a:endParaRPr lang="en-US" dirty="0" smtClean="0"/>
          </a:p>
          <a:p>
            <a:pPr lvl="1"/>
            <a:r>
              <a:rPr lang="en-US" dirty="0" smtClean="0"/>
              <a:t>Astute </a:t>
            </a:r>
            <a:r>
              <a:rPr lang="en-US" dirty="0"/>
              <a:t>leaders and legislators formalize these institutions into laws and </a:t>
            </a:r>
            <a:r>
              <a:rPr lang="en-US" dirty="0" smtClean="0"/>
              <a:t>regulations</a:t>
            </a:r>
          </a:p>
          <a:p>
            <a:pPr lvl="1"/>
            <a:r>
              <a:rPr lang="en-US" dirty="0" smtClean="0"/>
              <a:t>Institutions </a:t>
            </a:r>
            <a:r>
              <a:rPr lang="en-US" dirty="0"/>
              <a:t>are “evolutionary rather than revolutionary.” </a:t>
            </a:r>
            <a:endParaRPr lang="en-US" dirty="0"/>
          </a:p>
        </p:txBody>
      </p:sp>
    </p:spTree>
    <p:extLst>
      <p:ext uri="{BB962C8B-B14F-4D97-AF65-F5344CB8AC3E}">
        <p14:creationId xmlns:p14="http://schemas.microsoft.com/office/powerpoint/2010/main" val="160047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It Means for Us</a:t>
            </a:r>
            <a:endParaRPr lang="en-US" dirty="0"/>
          </a:p>
        </p:txBody>
      </p:sp>
      <p:sp>
        <p:nvSpPr>
          <p:cNvPr id="3" name="Content Placeholder 2"/>
          <p:cNvSpPr>
            <a:spLocks noGrp="1"/>
          </p:cNvSpPr>
          <p:nvPr>
            <p:ph idx="1"/>
          </p:nvPr>
        </p:nvSpPr>
        <p:spPr/>
        <p:txBody>
          <a:bodyPr/>
          <a:lstStyle/>
          <a:p>
            <a:r>
              <a:rPr lang="en-US" dirty="0" smtClean="0"/>
              <a:t>Top </a:t>
            </a:r>
            <a:r>
              <a:rPr lang="en-US" dirty="0"/>
              <a:t>down </a:t>
            </a:r>
            <a:r>
              <a:rPr lang="en-US" dirty="0" smtClean="0"/>
              <a:t>view: Experts </a:t>
            </a:r>
            <a:r>
              <a:rPr lang="en-US" dirty="0"/>
              <a:t>are needed to help craft and refine </a:t>
            </a:r>
            <a:r>
              <a:rPr lang="en-US" dirty="0" smtClean="0"/>
              <a:t>institutions</a:t>
            </a:r>
          </a:p>
          <a:p>
            <a:r>
              <a:rPr lang="en-US" dirty="0" smtClean="0"/>
              <a:t>Bottom </a:t>
            </a:r>
            <a:r>
              <a:rPr lang="en-US" dirty="0"/>
              <a:t>up </a:t>
            </a:r>
            <a:r>
              <a:rPr lang="en-US" dirty="0" smtClean="0"/>
              <a:t>view: Little </a:t>
            </a:r>
            <a:r>
              <a:rPr lang="en-US" dirty="0"/>
              <a:t>room for experts to engineer institutions to solve social or economic </a:t>
            </a:r>
            <a:r>
              <a:rPr lang="en-US" dirty="0" smtClean="0"/>
              <a:t>problems</a:t>
            </a:r>
          </a:p>
          <a:p>
            <a:pPr lvl="1"/>
            <a:r>
              <a:rPr lang="en-US" dirty="0" smtClean="0"/>
              <a:t>…and woe to the leader who tries to change institutions, if people aren’t ready to change!</a:t>
            </a:r>
            <a:endParaRPr lang="en-US" dirty="0"/>
          </a:p>
        </p:txBody>
      </p:sp>
    </p:spTree>
    <p:extLst>
      <p:ext uri="{BB962C8B-B14F-4D97-AF65-F5344CB8AC3E}">
        <p14:creationId xmlns:p14="http://schemas.microsoft.com/office/powerpoint/2010/main" val="159394932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49"/>
            <a:ext cx="8229600" cy="1143000"/>
          </a:xfrm>
        </p:spPr>
        <p:txBody>
          <a:bodyPr/>
          <a:lstStyle/>
          <a:p>
            <a:r>
              <a:rPr lang="en-US" dirty="0" smtClean="0"/>
              <a:t>A Middle Road</a:t>
            </a:r>
            <a:endParaRPr lang="en-US" dirty="0"/>
          </a:p>
        </p:txBody>
      </p:sp>
      <p:sp>
        <p:nvSpPr>
          <p:cNvPr id="3" name="Content Placeholder 2"/>
          <p:cNvSpPr>
            <a:spLocks noGrp="1"/>
          </p:cNvSpPr>
          <p:nvPr>
            <p:ph idx="1"/>
          </p:nvPr>
        </p:nvSpPr>
        <p:spPr>
          <a:xfrm>
            <a:off x="304800" y="1219200"/>
            <a:ext cx="8610600" cy="5486400"/>
          </a:xfrm>
        </p:spPr>
        <p:txBody>
          <a:bodyPr/>
          <a:lstStyle/>
          <a:p>
            <a:r>
              <a:rPr lang="en-US" sz="3000" dirty="0" smtClean="0"/>
              <a:t>Institutions </a:t>
            </a:r>
            <a:r>
              <a:rPr lang="en-US" sz="3000" dirty="0"/>
              <a:t>govern individual behavior and social interaction in profound ways – and they exist for specific </a:t>
            </a:r>
            <a:r>
              <a:rPr lang="en-US" sz="3000" dirty="0" smtClean="0"/>
              <a:t>reasons</a:t>
            </a:r>
          </a:p>
          <a:p>
            <a:r>
              <a:rPr lang="en-US" sz="3000" dirty="0" smtClean="0"/>
              <a:t>Still may be room to impose </a:t>
            </a:r>
            <a:r>
              <a:rPr lang="en-US" sz="3000" dirty="0"/>
              <a:t>institutions from the top down in the form of laws and </a:t>
            </a:r>
            <a:r>
              <a:rPr lang="en-US" sz="3000" dirty="0" smtClean="0"/>
              <a:t>regulations </a:t>
            </a:r>
          </a:p>
          <a:p>
            <a:pPr lvl="1"/>
            <a:r>
              <a:rPr lang="en-US" sz="2400" dirty="0" smtClean="0"/>
              <a:t>…but must appreciate </a:t>
            </a:r>
            <a:r>
              <a:rPr lang="en-US" sz="2400" dirty="0"/>
              <a:t>the richness </a:t>
            </a:r>
            <a:r>
              <a:rPr lang="en-US" sz="2400" dirty="0" smtClean="0"/>
              <a:t>&amp; </a:t>
            </a:r>
            <a:r>
              <a:rPr lang="en-US" sz="2400" dirty="0"/>
              <a:t>complexity of pre-existing </a:t>
            </a:r>
            <a:r>
              <a:rPr lang="en-US" sz="2400" dirty="0" smtClean="0"/>
              <a:t>norms</a:t>
            </a:r>
            <a:r>
              <a:rPr lang="en-US" sz="2400" dirty="0"/>
              <a:t>, </a:t>
            </a:r>
            <a:r>
              <a:rPr lang="en-US" sz="2400" dirty="0" smtClean="0"/>
              <a:t>values, beliefs</a:t>
            </a:r>
          </a:p>
          <a:p>
            <a:r>
              <a:rPr lang="en-US" dirty="0" smtClean="0"/>
              <a:t>Societies </a:t>
            </a:r>
            <a:r>
              <a:rPr lang="en-US" dirty="0"/>
              <a:t>evolve different institutions even in the long </a:t>
            </a:r>
            <a:r>
              <a:rPr lang="en-US" dirty="0" smtClean="0"/>
              <a:t>run</a:t>
            </a:r>
          </a:p>
          <a:p>
            <a:pPr lvl="1"/>
            <a:r>
              <a:rPr lang="en-US" sz="2400" dirty="0" smtClean="0"/>
              <a:t>Wit: China’s </a:t>
            </a:r>
            <a:r>
              <a:rPr lang="en-US" sz="2400" dirty="0"/>
              <a:t>unique mix of political and economic </a:t>
            </a:r>
            <a:r>
              <a:rPr lang="en-US" sz="2400" dirty="0" smtClean="0"/>
              <a:t>institutions</a:t>
            </a:r>
            <a:endParaRPr lang="en-US" sz="2400" dirty="0"/>
          </a:p>
        </p:txBody>
      </p:sp>
    </p:spTree>
    <p:extLst>
      <p:ext uri="{BB962C8B-B14F-4D97-AF65-F5344CB8AC3E}">
        <p14:creationId xmlns:p14="http://schemas.microsoft.com/office/powerpoint/2010/main" val="65196977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534400" cy="1143000"/>
          </a:xfrm>
        </p:spPr>
        <p:txBody>
          <a:bodyPr/>
          <a:lstStyle/>
          <a:p>
            <a:r>
              <a:rPr lang="ja-JP" altLang="en-US" b="1" dirty="0"/>
              <a:t>水滴石穿 </a:t>
            </a:r>
            <a:r>
              <a:rPr lang="en-US" altLang="ja-JP" b="1" dirty="0"/>
              <a:t>— </a:t>
            </a:r>
            <a:r>
              <a:rPr lang="en-US" b="1" dirty="0" err="1"/>
              <a:t>Shuĭ</a:t>
            </a:r>
            <a:r>
              <a:rPr lang="en-US" b="1" dirty="0"/>
              <a:t> </a:t>
            </a:r>
            <a:r>
              <a:rPr lang="en-US" b="1" dirty="0" err="1"/>
              <a:t>Dī</a:t>
            </a:r>
            <a:r>
              <a:rPr lang="en-US" b="1" dirty="0"/>
              <a:t> </a:t>
            </a:r>
            <a:r>
              <a:rPr lang="en-US" b="1" dirty="0" err="1"/>
              <a:t>Shí</a:t>
            </a:r>
            <a:r>
              <a:rPr lang="en-US" b="1" dirty="0"/>
              <a:t> </a:t>
            </a:r>
            <a:r>
              <a:rPr lang="en-US" b="1" dirty="0" err="1"/>
              <a:t>Chuān</a:t>
            </a:r>
            <a:r>
              <a:rPr lang="en-US" b="1" dirty="0"/>
              <a:t/>
            </a:r>
            <a:br>
              <a:rPr lang="en-US" b="1" dirty="0"/>
            </a:br>
            <a:r>
              <a:rPr lang="en-US" b="1" dirty="0" smtClean="0"/>
              <a:t>(</a:t>
            </a:r>
            <a:r>
              <a:rPr lang="en-US" b="1" dirty="0"/>
              <a:t>Water Drops Pierce </a:t>
            </a:r>
            <a:r>
              <a:rPr lang="en-US" b="1" dirty="0" smtClean="0"/>
              <a:t>Stone)</a:t>
            </a:r>
            <a:endParaRPr lang="en-US" dirty="0"/>
          </a:p>
        </p:txBody>
      </p:sp>
      <p:sp>
        <p:nvSpPr>
          <p:cNvPr id="3" name="Content Placeholder 2"/>
          <p:cNvSpPr>
            <a:spLocks noGrp="1"/>
          </p:cNvSpPr>
          <p:nvPr>
            <p:ph idx="1"/>
          </p:nvPr>
        </p:nvSpPr>
        <p:spPr>
          <a:xfrm>
            <a:off x="457200" y="5715000"/>
            <a:ext cx="8229600" cy="762000"/>
          </a:xfrm>
        </p:spPr>
        <p:txBody>
          <a:bodyPr/>
          <a:lstStyle/>
          <a:p>
            <a:endParaRPr lang="en-US" dirty="0"/>
          </a:p>
        </p:txBody>
      </p:sp>
      <p:pic>
        <p:nvPicPr>
          <p:cNvPr id="34818" name="Picture 2" descr="a hole eroded in r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981200"/>
            <a:ext cx="4552950" cy="3409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58527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5592762"/>
          </a:xfrm>
        </p:spPr>
        <p:txBody>
          <a:bodyPr/>
          <a:lstStyle/>
          <a:p>
            <a:pPr marL="0" indent="0" algn="r"/>
            <a:r>
              <a:rPr lang="en-US" i="1" dirty="0"/>
              <a:t>"Without effective institutions, poor people and poor countries are excluded from the benefits of markets." </a:t>
            </a:r>
            <a:br>
              <a:rPr lang="en-US" i="1" dirty="0"/>
            </a:br>
            <a:r>
              <a:rPr lang="en-US" i="1" dirty="0"/>
              <a:t/>
            </a:r>
            <a:br>
              <a:rPr lang="en-US" i="1" dirty="0"/>
            </a:br>
            <a:r>
              <a:rPr lang="en-US" sz="2000" b="1" dirty="0"/>
              <a:t>World Bank Chief Economist and Senior Vice President Nicholas Stern</a:t>
            </a:r>
            <a:endParaRPr lang="en-US" sz="2000" dirty="0"/>
          </a:p>
        </p:txBody>
      </p:sp>
    </p:spTree>
    <p:extLst>
      <p:ext uri="{BB962C8B-B14F-4D97-AF65-F5344CB8AC3E}">
        <p14:creationId xmlns:p14="http://schemas.microsoft.com/office/powerpoint/2010/main" val="146100988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Boxes</a:t>
            </a:r>
            <a:endParaRPr lang="en-US" dirty="0"/>
          </a:p>
        </p:txBody>
      </p:sp>
      <p:sp>
        <p:nvSpPr>
          <p:cNvPr id="3" name="Content Placeholder 2"/>
          <p:cNvSpPr>
            <a:spLocks noGrp="1"/>
          </p:cNvSpPr>
          <p:nvPr>
            <p:ph idx="1"/>
          </p:nvPr>
        </p:nvSpPr>
        <p:spPr/>
        <p:txBody>
          <a:bodyPr/>
          <a:lstStyle/>
          <a:p>
            <a:r>
              <a:rPr lang="en-US" b="1" dirty="0"/>
              <a:t>How Market Institutions Make It Tough to Do Business in Sub-Saharan </a:t>
            </a:r>
            <a:r>
              <a:rPr lang="en-US" b="1" dirty="0" smtClean="0"/>
              <a:t>Africa</a:t>
            </a:r>
          </a:p>
          <a:p>
            <a:r>
              <a:rPr lang="en-US" b="1" dirty="0"/>
              <a:t>Do Land Rights Make People More Productive?</a:t>
            </a:r>
            <a:endParaRPr lang="en-US" dirty="0"/>
          </a:p>
        </p:txBody>
      </p:sp>
    </p:spTree>
    <p:extLst>
      <p:ext uri="{BB962C8B-B14F-4D97-AF65-F5344CB8AC3E}">
        <p14:creationId xmlns:p14="http://schemas.microsoft.com/office/powerpoint/2010/main" val="137107449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Entrepreneurial Are We?</a:t>
            </a:r>
            <a:endParaRPr lang="en-US" dirty="0"/>
          </a:p>
        </p:txBody>
      </p:sp>
      <p:sp>
        <p:nvSpPr>
          <p:cNvPr id="3" name="Content Placeholder 2"/>
          <p:cNvSpPr>
            <a:spLocks noGrp="1"/>
          </p:cNvSpPr>
          <p:nvPr>
            <p:ph idx="1"/>
          </p:nvPr>
        </p:nvSpPr>
        <p:spPr>
          <a:xfrm>
            <a:off x="4495800" y="1524000"/>
            <a:ext cx="4343400" cy="5181600"/>
          </a:xfrm>
        </p:spPr>
        <p:txBody>
          <a:bodyPr/>
          <a:lstStyle/>
          <a:p>
            <a:r>
              <a:rPr lang="en-US" dirty="0" smtClean="0"/>
              <a:t>Institutions </a:t>
            </a:r>
            <a:r>
              <a:rPr lang="en-US" dirty="0"/>
              <a:t>determine “where the money </a:t>
            </a:r>
            <a:r>
              <a:rPr lang="en-US" dirty="0" smtClean="0"/>
              <a:t>is (Willie Sutton)” </a:t>
            </a:r>
            <a:r>
              <a:rPr lang="en-US" dirty="0"/>
              <a:t>in a society and thereby channel the entrepreneurial capacity of a </a:t>
            </a:r>
            <a:r>
              <a:rPr lang="en-US" dirty="0" smtClean="0"/>
              <a:t>people</a:t>
            </a:r>
          </a:p>
          <a:p>
            <a:r>
              <a:rPr lang="en-US" dirty="0" smtClean="0"/>
              <a:t>Rent seeking vs. productive pursuits?</a:t>
            </a:r>
            <a:endParaRPr lang="en-US" dirty="0"/>
          </a:p>
        </p:txBody>
      </p:sp>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389062"/>
            <a:ext cx="3429000" cy="5105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57200" y="6494858"/>
            <a:ext cx="8534400" cy="338554"/>
          </a:xfrm>
          <a:prstGeom prst="rect">
            <a:avLst/>
          </a:prstGeom>
          <a:noFill/>
        </p:spPr>
        <p:txBody>
          <a:bodyPr wrap="square" rtlCol="0">
            <a:spAutoFit/>
          </a:bodyPr>
          <a:lstStyle/>
          <a:p>
            <a:r>
              <a:rPr lang="en-US" sz="1600" dirty="0"/>
              <a:t>Responses of undergraduates at UC Davis to the question, “How entrepreneurial are ____?”</a:t>
            </a:r>
            <a:endParaRPr lang="en-US" sz="1600" dirty="0"/>
          </a:p>
        </p:txBody>
      </p:sp>
    </p:spTree>
    <p:extLst>
      <p:ext uri="{BB962C8B-B14F-4D97-AF65-F5344CB8AC3E}">
        <p14:creationId xmlns:p14="http://schemas.microsoft.com/office/powerpoint/2010/main" val="758832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1743</TotalTime>
  <Words>2489</Words>
  <Application>Microsoft Office PowerPoint</Application>
  <PresentationFormat>On-screen Show (4:3)</PresentationFormat>
  <Paragraphs>285</Paragraphs>
  <Slides>61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63" baseType="lpstr">
      <vt:lpstr>Default Design</vt:lpstr>
      <vt:lpstr>Equation</vt:lpstr>
      <vt:lpstr>Chapter 6</vt:lpstr>
      <vt:lpstr>Since Adam Smith’s famous book…</vt:lpstr>
      <vt:lpstr>Growth in History</vt:lpstr>
      <vt:lpstr>Contrasting Growth Experiences</vt:lpstr>
      <vt:lpstr>Why Do Some Countries Grow Faster Than Others?</vt:lpstr>
      <vt:lpstr>…And Some Grow Very Fast?</vt:lpstr>
      <vt:lpstr>What Explains This?  (The Quest for the Holy Grail of Growth)</vt:lpstr>
      <vt:lpstr>Why We Need a Model</vt:lpstr>
      <vt:lpstr>Essentially, All Models Are Wrong, But Some Are Useful  -George Box, statistician</vt:lpstr>
      <vt:lpstr>The Equation for Falling Objects</vt:lpstr>
      <vt:lpstr>…assumes that you are in a vacuum! </vt:lpstr>
      <vt:lpstr>So Is It a Bad Model?</vt:lpstr>
      <vt:lpstr>Starting Point: How Does Income (GDP) Get Produced?</vt:lpstr>
      <vt:lpstr>Constant Returns to Scale</vt:lpstr>
      <vt:lpstr>What Explains Capital/worker in an Economy?</vt:lpstr>
      <vt:lpstr>Savings Per Worker (sy)</vt:lpstr>
      <vt:lpstr>Change in Capital Per Worker</vt:lpstr>
      <vt:lpstr>Put It All Together:  The Solow Diagram</vt:lpstr>
      <vt:lpstr>A Higher Savings Rate (s’&gt;s) Raises K and Income/Worker</vt:lpstr>
      <vt:lpstr>A Higher Savings Rate (s’&gt;s) Raises K and Income/Worker</vt:lpstr>
      <vt:lpstr>Can the Savings Rate Be Too High?</vt:lpstr>
      <vt:lpstr>Explaining Household Savings http://www.businessweek.com/printer/articles/46918-how-household-savings-stack-up-in-asia-the-west-and-latin-america</vt:lpstr>
      <vt:lpstr>Higher Population Growth or Depreciation Do the Opposite</vt:lpstr>
      <vt:lpstr>Higher Population Growth or Depreciation Do the Opposite</vt:lpstr>
      <vt:lpstr>Some Testable Implications of the Solow Model</vt:lpstr>
      <vt:lpstr>You Always Come Back to the Steady State</vt:lpstr>
      <vt:lpstr>The Convergence Hypothesis</vt:lpstr>
      <vt:lpstr>There Isn’t Even Convergence Within Countries!</vt:lpstr>
      <vt:lpstr>Growth in aggregate income should be explained by growth in labor and capital. Is it?</vt:lpstr>
      <vt:lpstr>Things Explaining Growth</vt:lpstr>
      <vt:lpstr>The Biggest Question of All</vt:lpstr>
      <vt:lpstr>Exogenous Technological Change in the Solow Model</vt:lpstr>
      <vt:lpstr>Exogenous Technological Change in the Solow Model</vt:lpstr>
      <vt:lpstr>The Gazillion Dollar Question: What Makes Technological Change Happen?</vt:lpstr>
      <vt:lpstr>Each unit of capital investment not only increases the stock of physical capital but also increases the level of the technology for all firms in the economy through knowledge spillovers  -Paul Romer, economist, entrepreneur, activist</vt:lpstr>
      <vt:lpstr>Object Gaps and Idea Gaps</vt:lpstr>
      <vt:lpstr>Endogenous Growth</vt:lpstr>
      <vt:lpstr>From Solow to Endogenous (“New”) Growth Models</vt:lpstr>
      <vt:lpstr>Does this apply to LDCs?  </vt:lpstr>
      <vt:lpstr>A Different Kind of Steady State: The Poverty Trap (from Chapter 3)</vt:lpstr>
      <vt:lpstr>What’s the Answer, Then? Jeffrey Sachs: The Big Push</vt:lpstr>
      <vt:lpstr>Counterpoint: William Easterly</vt:lpstr>
      <vt:lpstr>Supplemental Reading</vt:lpstr>
      <vt:lpstr>What Are Institutions?</vt:lpstr>
      <vt:lpstr>Examples of Institutions</vt:lpstr>
      <vt:lpstr>Corruption Is an Institution</vt:lpstr>
      <vt:lpstr>Point: Institutions Matter Big Time</vt:lpstr>
      <vt:lpstr>Why Nations Fail Acemoglu &amp; Robinson (2012)</vt:lpstr>
      <vt:lpstr>Counterpoint: Institutions Aren’t Everything (Jeffrey Sachs)</vt:lpstr>
      <vt:lpstr>PowerPoint Presentation</vt:lpstr>
      <vt:lpstr>Institutions Matter, But How Much?</vt:lpstr>
      <vt:lpstr>The Reflection Problem</vt:lpstr>
      <vt:lpstr>An Instrument for Institutions: Malaria?</vt:lpstr>
      <vt:lpstr>So Where Do Institutions Come From? </vt:lpstr>
      <vt:lpstr>Why Does It Matter?</vt:lpstr>
      <vt:lpstr>What It Means for Us</vt:lpstr>
      <vt:lpstr>A Middle Road</vt:lpstr>
      <vt:lpstr>水滴石穿 — Shuĭ Dī Shí Chuān (Water Drops Pierce Stone)</vt:lpstr>
      <vt:lpstr>"Without effective institutions, poor people and poor countries are excluded from the benefits of markets."   World Bank Chief Economist and Senior Vice President Nicholas Stern</vt:lpstr>
      <vt:lpstr>Boxes</vt:lpstr>
      <vt:lpstr>How Entrepreneurial Are We?</vt:lpstr>
    </vt:vector>
  </TitlesOfParts>
  <Company>Department of Agricultural and Resource Economics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Chapters 3-4</dc:title>
  <dc:creator>JE Taylor</dc:creator>
  <cp:lastModifiedBy>J. Edward Taylor</cp:lastModifiedBy>
  <cp:revision>85</cp:revision>
  <dcterms:created xsi:type="dcterms:W3CDTF">2010-01-19T20:07:07Z</dcterms:created>
  <dcterms:modified xsi:type="dcterms:W3CDTF">2014-02-19T21:53:18Z</dcterms:modified>
</cp:coreProperties>
</file>